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notesSlides/notesSlide18.xml" ContentType="application/vnd.openxmlformats-officedocument.presentationml.notesSlide+xml"/>
  <Override PartName="/ppt/tags/tag4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4.xml" ContentType="application/vnd.openxmlformats-officedocument.presentationml.tags+xml"/>
  <Override PartName="/ppt/notesSlides/notesSlide25.xml" ContentType="application/vnd.openxmlformats-officedocument.presentationml.notesSlide+xml"/>
  <Override PartName="/ppt/tags/tag4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6.xml" ContentType="application/vnd.openxmlformats-officedocument.presentationml.tags+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4"/>
    <p:sldMasterId id="2147483687" r:id="rId35"/>
    <p:sldMasterId id="2147483716" r:id="rId36"/>
    <p:sldMasterId id="2147483729" r:id="rId37"/>
    <p:sldMasterId id="2147483753" r:id="rId38"/>
    <p:sldMasterId id="2147483767" r:id="rId39"/>
  </p:sldMasterIdLst>
  <p:notesMasterIdLst>
    <p:notesMasterId r:id="rId104"/>
  </p:notesMasterIdLst>
  <p:sldIdLst>
    <p:sldId id="437" r:id="rId40"/>
    <p:sldId id="440" r:id="rId41"/>
    <p:sldId id="438" r:id="rId42"/>
    <p:sldId id="439" r:id="rId43"/>
    <p:sldId id="441" r:id="rId44"/>
    <p:sldId id="458" r:id="rId45"/>
    <p:sldId id="445" r:id="rId46"/>
    <p:sldId id="443" r:id="rId47"/>
    <p:sldId id="444" r:id="rId48"/>
    <p:sldId id="446" r:id="rId49"/>
    <p:sldId id="447" r:id="rId50"/>
    <p:sldId id="453" r:id="rId51"/>
    <p:sldId id="448" r:id="rId52"/>
    <p:sldId id="457" r:id="rId53"/>
    <p:sldId id="450" r:id="rId54"/>
    <p:sldId id="452" r:id="rId55"/>
    <p:sldId id="451" r:id="rId56"/>
    <p:sldId id="456" r:id="rId57"/>
    <p:sldId id="459"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82" r:id="rId73"/>
    <p:sldId id="476" r:id="rId74"/>
    <p:sldId id="477" r:id="rId75"/>
    <p:sldId id="478" r:id="rId76"/>
    <p:sldId id="479" r:id="rId77"/>
    <p:sldId id="480" r:id="rId78"/>
    <p:sldId id="475" r:id="rId79"/>
    <p:sldId id="481" r:id="rId80"/>
    <p:sldId id="483" r:id="rId81"/>
    <p:sldId id="484" r:id="rId82"/>
    <p:sldId id="485" r:id="rId83"/>
    <p:sldId id="486" r:id="rId84"/>
    <p:sldId id="490" r:id="rId85"/>
    <p:sldId id="489" r:id="rId86"/>
    <p:sldId id="487" r:id="rId87"/>
    <p:sldId id="488" r:id="rId88"/>
    <p:sldId id="491" r:id="rId89"/>
    <p:sldId id="494" r:id="rId90"/>
    <p:sldId id="493" r:id="rId91"/>
    <p:sldId id="495" r:id="rId92"/>
    <p:sldId id="496" r:id="rId93"/>
    <p:sldId id="498" r:id="rId94"/>
    <p:sldId id="499" r:id="rId95"/>
    <p:sldId id="500" r:id="rId96"/>
    <p:sldId id="501" r:id="rId97"/>
    <p:sldId id="514" r:id="rId98"/>
    <p:sldId id="515" r:id="rId99"/>
    <p:sldId id="516" r:id="rId100"/>
    <p:sldId id="518" r:id="rId101"/>
    <p:sldId id="519" r:id="rId102"/>
    <p:sldId id="351"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ern Events Walking Deck" id="{8E54E3E8-2E75-E34E-94FF-D4A3A1066B14}">
          <p14:sldIdLst>
            <p14:sldId id="437"/>
            <p14:sldId id="440"/>
            <p14:sldId id="438"/>
            <p14:sldId id="439"/>
            <p14:sldId id="441"/>
            <p14:sldId id="458"/>
            <p14:sldId id="445"/>
            <p14:sldId id="443"/>
            <p14:sldId id="444"/>
            <p14:sldId id="446"/>
            <p14:sldId id="447"/>
            <p14:sldId id="453"/>
            <p14:sldId id="448"/>
            <p14:sldId id="457"/>
            <p14:sldId id="450"/>
            <p14:sldId id="452"/>
            <p14:sldId id="451"/>
            <p14:sldId id="456"/>
            <p14:sldId id="459"/>
            <p14:sldId id="461"/>
            <p14:sldId id="462"/>
            <p14:sldId id="463"/>
            <p14:sldId id="464"/>
            <p14:sldId id="465"/>
            <p14:sldId id="466"/>
            <p14:sldId id="467"/>
            <p14:sldId id="468"/>
            <p14:sldId id="469"/>
            <p14:sldId id="470"/>
            <p14:sldId id="471"/>
            <p14:sldId id="472"/>
            <p14:sldId id="473"/>
            <p14:sldId id="474"/>
            <p14:sldId id="482"/>
            <p14:sldId id="476"/>
            <p14:sldId id="477"/>
            <p14:sldId id="478"/>
            <p14:sldId id="479"/>
            <p14:sldId id="480"/>
            <p14:sldId id="475"/>
            <p14:sldId id="481"/>
            <p14:sldId id="483"/>
            <p14:sldId id="484"/>
            <p14:sldId id="485"/>
            <p14:sldId id="486"/>
            <p14:sldId id="490"/>
            <p14:sldId id="489"/>
            <p14:sldId id="487"/>
            <p14:sldId id="488"/>
            <p14:sldId id="491"/>
            <p14:sldId id="494"/>
            <p14:sldId id="493"/>
            <p14:sldId id="495"/>
            <p14:sldId id="496"/>
            <p14:sldId id="498"/>
            <p14:sldId id="499"/>
            <p14:sldId id="500"/>
            <p14:sldId id="501"/>
            <p14:sldId id="514"/>
            <p14:sldId id="515"/>
            <p14:sldId id="516"/>
            <p14:sldId id="518"/>
            <p14:sldId id="519"/>
            <p14:sldId id="3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Skalleberg (Wunderman - KBM)" initials="KS(-K" lastIdx="5" clrIdx="0">
    <p:extLst>
      <p:ext uri="{19B8F6BF-5375-455C-9EA6-DF929625EA0E}">
        <p15:presenceInfo xmlns:p15="http://schemas.microsoft.com/office/powerpoint/2012/main" userId="S-1-5-21-2127521184-1604012920-1887927527-11593508" providerId="AD"/>
      </p:ext>
    </p:extLst>
  </p:cmAuthor>
  <p:cmAuthor id="2" name="Kristin Melideo-Fitch (Archway)" initials="KM(" lastIdx="7" clrIdx="1">
    <p:extLst>
      <p:ext uri="{19B8F6BF-5375-455C-9EA6-DF929625EA0E}">
        <p15:presenceInfo xmlns:p15="http://schemas.microsoft.com/office/powerpoint/2012/main" userId="S-1-5-21-124525095-708259637-1543119021-12754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D70"/>
    <a:srgbClr val="D83B01"/>
    <a:srgbClr val="FFB900"/>
    <a:srgbClr val="2D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4194" autoAdjust="0"/>
  </p:normalViewPr>
  <p:slideViewPr>
    <p:cSldViewPr snapToGrid="0">
      <p:cViewPr varScale="1">
        <p:scale>
          <a:sx n="44" d="100"/>
          <a:sy n="44" d="100"/>
        </p:scale>
        <p:origin x="19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3.xml"/><Relationship Id="rId47" Type="http://schemas.openxmlformats.org/officeDocument/2006/relationships/slide" Target="slides/slide8.xml"/><Relationship Id="rId63" Type="http://schemas.openxmlformats.org/officeDocument/2006/relationships/slide" Target="slides/slide24.xml"/><Relationship Id="rId68" Type="http://schemas.openxmlformats.org/officeDocument/2006/relationships/slide" Target="slides/slide29.xml"/><Relationship Id="rId84" Type="http://schemas.openxmlformats.org/officeDocument/2006/relationships/slide" Target="slides/slide45.xml"/><Relationship Id="rId89" Type="http://schemas.openxmlformats.org/officeDocument/2006/relationships/slide" Target="slides/slide50.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07" Type="http://schemas.openxmlformats.org/officeDocument/2006/relationships/viewProps" Target="viewProps.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4.xml"/><Relationship Id="rId40" Type="http://schemas.openxmlformats.org/officeDocument/2006/relationships/slide" Target="slides/slide1.xml"/><Relationship Id="rId45" Type="http://schemas.openxmlformats.org/officeDocument/2006/relationships/slide" Target="slides/slide6.xml"/><Relationship Id="rId53" Type="http://schemas.openxmlformats.org/officeDocument/2006/relationships/slide" Target="slides/slide14.xml"/><Relationship Id="rId58" Type="http://schemas.openxmlformats.org/officeDocument/2006/relationships/slide" Target="slides/slide19.xml"/><Relationship Id="rId66" Type="http://schemas.openxmlformats.org/officeDocument/2006/relationships/slide" Target="slides/slide27.xml"/><Relationship Id="rId74" Type="http://schemas.openxmlformats.org/officeDocument/2006/relationships/slide" Target="slides/slide35.xml"/><Relationship Id="rId79" Type="http://schemas.openxmlformats.org/officeDocument/2006/relationships/slide" Target="slides/slide40.xml"/><Relationship Id="rId87" Type="http://schemas.openxmlformats.org/officeDocument/2006/relationships/slide" Target="slides/slide48.xml"/><Relationship Id="rId102" Type="http://schemas.openxmlformats.org/officeDocument/2006/relationships/slide" Target="slides/slide63.xml"/><Relationship Id="rId5" Type="http://schemas.openxmlformats.org/officeDocument/2006/relationships/customXml" Target="../customXml/item5.xml"/><Relationship Id="rId61" Type="http://schemas.openxmlformats.org/officeDocument/2006/relationships/slide" Target="slides/slide22.xml"/><Relationship Id="rId82" Type="http://schemas.openxmlformats.org/officeDocument/2006/relationships/slide" Target="slides/slide43.xml"/><Relationship Id="rId90" Type="http://schemas.openxmlformats.org/officeDocument/2006/relationships/slide" Target="slides/slide51.xml"/><Relationship Id="rId95" Type="http://schemas.openxmlformats.org/officeDocument/2006/relationships/slide" Target="slides/slide5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4.xml"/><Relationship Id="rId48" Type="http://schemas.openxmlformats.org/officeDocument/2006/relationships/slide" Target="slides/slide9.xml"/><Relationship Id="rId56" Type="http://schemas.openxmlformats.org/officeDocument/2006/relationships/slide" Target="slides/slide17.xml"/><Relationship Id="rId64" Type="http://schemas.openxmlformats.org/officeDocument/2006/relationships/slide" Target="slides/slide25.xml"/><Relationship Id="rId69" Type="http://schemas.openxmlformats.org/officeDocument/2006/relationships/slide" Target="slides/slide30.xml"/><Relationship Id="rId77" Type="http://schemas.openxmlformats.org/officeDocument/2006/relationships/slide" Target="slides/slide38.xml"/><Relationship Id="rId100" Type="http://schemas.openxmlformats.org/officeDocument/2006/relationships/slide" Target="slides/slide61.xml"/><Relationship Id="rId105"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12.xml"/><Relationship Id="rId72" Type="http://schemas.openxmlformats.org/officeDocument/2006/relationships/slide" Target="slides/slide33.xml"/><Relationship Id="rId80" Type="http://schemas.openxmlformats.org/officeDocument/2006/relationships/slide" Target="slides/slide41.xml"/><Relationship Id="rId85" Type="http://schemas.openxmlformats.org/officeDocument/2006/relationships/slide" Target="slides/slide46.xml"/><Relationship Id="rId93" Type="http://schemas.openxmlformats.org/officeDocument/2006/relationships/slide" Target="slides/slide54.xml"/><Relationship Id="rId98" Type="http://schemas.openxmlformats.org/officeDocument/2006/relationships/slide" Target="slides/slide5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5.xml"/><Relationship Id="rId46" Type="http://schemas.openxmlformats.org/officeDocument/2006/relationships/slide" Target="slides/slide7.xml"/><Relationship Id="rId59" Type="http://schemas.openxmlformats.org/officeDocument/2006/relationships/slide" Target="slides/slide20.xml"/><Relationship Id="rId67" Type="http://schemas.openxmlformats.org/officeDocument/2006/relationships/slide" Target="slides/slide28.xml"/><Relationship Id="rId103" Type="http://schemas.openxmlformats.org/officeDocument/2006/relationships/slide" Target="slides/slide64.xml"/><Relationship Id="rId108"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2.xml"/><Relationship Id="rId54" Type="http://schemas.openxmlformats.org/officeDocument/2006/relationships/slide" Target="slides/slide15.xml"/><Relationship Id="rId62" Type="http://schemas.openxmlformats.org/officeDocument/2006/relationships/slide" Target="slides/slide23.xml"/><Relationship Id="rId70" Type="http://schemas.openxmlformats.org/officeDocument/2006/relationships/slide" Target="slides/slide31.xml"/><Relationship Id="rId75" Type="http://schemas.openxmlformats.org/officeDocument/2006/relationships/slide" Target="slides/slide36.xml"/><Relationship Id="rId83" Type="http://schemas.openxmlformats.org/officeDocument/2006/relationships/slide" Target="slides/slide44.xml"/><Relationship Id="rId88" Type="http://schemas.openxmlformats.org/officeDocument/2006/relationships/slide" Target="slides/slide49.xml"/><Relationship Id="rId91" Type="http://schemas.openxmlformats.org/officeDocument/2006/relationships/slide" Target="slides/slide52.xml"/><Relationship Id="rId96"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49" Type="http://schemas.openxmlformats.org/officeDocument/2006/relationships/slide" Target="slides/slide10.xml"/><Relationship Id="rId57" Type="http://schemas.openxmlformats.org/officeDocument/2006/relationships/slide" Target="slides/slide18.xml"/><Relationship Id="rId106" Type="http://schemas.openxmlformats.org/officeDocument/2006/relationships/presProps" Target="pres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slide" Target="slides/slide26.xml"/><Relationship Id="rId73" Type="http://schemas.openxmlformats.org/officeDocument/2006/relationships/slide" Target="slides/slide34.xml"/><Relationship Id="rId78" Type="http://schemas.openxmlformats.org/officeDocument/2006/relationships/slide" Target="slides/slide39.xml"/><Relationship Id="rId81" Type="http://schemas.openxmlformats.org/officeDocument/2006/relationships/slide" Target="slides/slide42.xml"/><Relationship Id="rId86" Type="http://schemas.openxmlformats.org/officeDocument/2006/relationships/slide" Target="slides/slide47.xml"/><Relationship Id="rId94" Type="http://schemas.openxmlformats.org/officeDocument/2006/relationships/slide" Target="slides/slide55.xml"/><Relationship Id="rId99" Type="http://schemas.openxmlformats.org/officeDocument/2006/relationships/slide" Target="slides/slide60.xml"/><Relationship Id="rId101" Type="http://schemas.openxmlformats.org/officeDocument/2006/relationships/slide" Target="slides/slide62.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6.xml"/><Relationship Id="rId109" Type="http://schemas.openxmlformats.org/officeDocument/2006/relationships/tableStyles" Target="tableStyles.xml"/><Relationship Id="rId34" Type="http://schemas.openxmlformats.org/officeDocument/2006/relationships/slideMaster" Target="slideMasters/slideMaster1.xml"/><Relationship Id="rId50" Type="http://schemas.openxmlformats.org/officeDocument/2006/relationships/slide" Target="slides/slide11.xml"/><Relationship Id="rId55" Type="http://schemas.openxmlformats.org/officeDocument/2006/relationships/slide" Target="slides/slide16.xml"/><Relationship Id="rId76" Type="http://schemas.openxmlformats.org/officeDocument/2006/relationships/slide" Target="slides/slide37.xml"/><Relationship Id="rId97" Type="http://schemas.openxmlformats.org/officeDocument/2006/relationships/slide" Target="slides/slide58.xml"/><Relationship Id="rId104"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32.xml"/><Relationship Id="rId92"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1C0B7-178F-4D4E-B606-58C4AC206E50}" type="datetimeFigureOut">
              <a:rPr lang="en-US" smtClean="0"/>
              <a:t>2/20/2018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41278-A97F-6B4E-8A96-38954C528C7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a:t>
            </a:fld>
            <a:endParaRPr lang="en-US"/>
          </a:p>
        </p:txBody>
      </p:sp>
    </p:spTree>
    <p:extLst>
      <p:ext uri="{BB962C8B-B14F-4D97-AF65-F5344CB8AC3E}">
        <p14:creationId xmlns:p14="http://schemas.microsoft.com/office/powerpoint/2010/main" val="992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https://docs.microsoft.com/en-us/azure/azure-glossary-cloud-terminology#storage-account</a:t>
            </a: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12</a:t>
            </a:fld>
            <a:endParaRPr lang="en-US"/>
          </a:p>
        </p:txBody>
      </p:sp>
    </p:spTree>
    <p:extLst>
      <p:ext uri="{BB962C8B-B14F-4D97-AF65-F5344CB8AC3E}">
        <p14:creationId xmlns:p14="http://schemas.microsoft.com/office/powerpoint/2010/main" val="360839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200" b="0" i="0" kern="1200" dirty="0">
                <a:solidFill>
                  <a:schemeClr val="tx1"/>
                </a:solidFill>
                <a:effectLst/>
                <a:latin typeface="+mn-lt"/>
                <a:ea typeface="+mn-ea"/>
                <a:cs typeface="+mn-cs"/>
              </a:rPr>
              <a:t>we will be sunsetting the </a:t>
            </a:r>
            <a:r>
              <a:rPr lang="en-US" sz="1200" b="1" i="0" kern="1200" dirty="0">
                <a:solidFill>
                  <a:schemeClr val="tx1"/>
                </a:solidFill>
                <a:effectLst/>
                <a:latin typeface="+mn-lt"/>
                <a:ea typeface="+mn-ea"/>
                <a:cs typeface="+mn-cs"/>
              </a:rPr>
              <a:t>Azure classic portal</a:t>
            </a:r>
            <a:r>
              <a:rPr lang="en-US" sz="1200" b="0" i="0" kern="1200" dirty="0">
                <a:solidFill>
                  <a:schemeClr val="tx1"/>
                </a:solidFill>
                <a:effectLst/>
                <a:latin typeface="+mn-lt"/>
                <a:ea typeface="+mn-ea"/>
                <a:cs typeface="+mn-cs"/>
              </a:rPr>
              <a:t> on January 8, 2018</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32A03-5DE3-4714-A0E6-C4F18A9E36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1: Getting started with Microsoft Azure</a:t>
            </a:r>
          </a:p>
        </p:txBody>
      </p:sp>
    </p:spTree>
    <p:extLst>
      <p:ext uri="{BB962C8B-B14F-4D97-AF65-F5344CB8AC3E}">
        <p14:creationId xmlns:p14="http://schemas.microsoft.com/office/powerpoint/2010/main" val="332020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14</a:t>
            </a:fld>
            <a:endParaRPr lang="en-US"/>
          </a:p>
        </p:txBody>
      </p:sp>
    </p:spTree>
    <p:extLst>
      <p:ext uri="{BB962C8B-B14F-4D97-AF65-F5344CB8AC3E}">
        <p14:creationId xmlns:p14="http://schemas.microsoft.com/office/powerpoint/2010/main" val="2962081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different ways of interacting with Azure resources.</a:t>
            </a:r>
          </a:p>
        </p:txBody>
      </p:sp>
      <p:sp>
        <p:nvSpPr>
          <p:cNvPr id="4" name="Slide Number Placeholder 3"/>
          <p:cNvSpPr>
            <a:spLocks noGrp="1"/>
          </p:cNvSpPr>
          <p:nvPr>
            <p:ph type="sldNum" sz="quarter" idx="10"/>
          </p:nvPr>
        </p:nvSpPr>
        <p:spPr/>
        <p:txBody>
          <a:bodyPr/>
          <a:lstStyle/>
          <a:p>
            <a:fld id="{EE832A03-5DE3-4714-A0E6-C4F18A9E3605}" type="slidenum">
              <a:rPr lang="en-US" smtClean="0"/>
              <a:t>15</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 Getting started with Microsoft Azure</a:t>
            </a:r>
          </a:p>
        </p:txBody>
      </p:sp>
    </p:spTree>
    <p:extLst>
      <p:ext uri="{BB962C8B-B14F-4D97-AF65-F5344CB8AC3E}">
        <p14:creationId xmlns:p14="http://schemas.microsoft.com/office/powerpoint/2010/main" val="4219810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E832A03-5DE3-4714-A0E6-C4F18A9E3605}" type="slidenum">
              <a:rPr lang="en-US" smtClean="0"/>
              <a:t>16</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 Getting started with Microsoft Azure</a:t>
            </a:r>
          </a:p>
        </p:txBody>
      </p:sp>
    </p:spTree>
    <p:extLst>
      <p:ext uri="{BB962C8B-B14F-4D97-AF65-F5344CB8AC3E}">
        <p14:creationId xmlns:p14="http://schemas.microsoft.com/office/powerpoint/2010/main" val="3562409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E832A03-5DE3-4714-A0E6-C4F18A9E3605}" type="slidenum">
              <a:rPr lang="en-US" smtClean="0"/>
              <a:t>17</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 Getting started with Microsoft Azure</a:t>
            </a:r>
          </a:p>
        </p:txBody>
      </p:sp>
    </p:spTree>
    <p:extLst>
      <p:ext uri="{BB962C8B-B14F-4D97-AF65-F5344CB8AC3E}">
        <p14:creationId xmlns:p14="http://schemas.microsoft.com/office/powerpoint/2010/main" val="179209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18</a:t>
            </a:fld>
            <a:endParaRPr lang="en-US"/>
          </a:p>
        </p:txBody>
      </p:sp>
    </p:spTree>
    <p:extLst>
      <p:ext uri="{BB962C8B-B14F-4D97-AF65-F5344CB8AC3E}">
        <p14:creationId xmlns:p14="http://schemas.microsoft.com/office/powerpoint/2010/main" val="3576149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GB"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637C8265-FC00-47B8-A2C1-4B26EFABD189}" type="slidenum">
              <a:rPr lang="en-GB" smtClean="0"/>
              <a:t>20</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a:rPr>
              <a:t>3: Virtual machines in Microsoft Azure</a:t>
            </a:r>
          </a:p>
        </p:txBody>
      </p:sp>
    </p:spTree>
    <p:extLst>
      <p:ext uri="{BB962C8B-B14F-4D97-AF65-F5344CB8AC3E}">
        <p14:creationId xmlns:p14="http://schemas.microsoft.com/office/powerpoint/2010/main" val="1227388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GB" sz="1000" dirty="0">
                <a:latin typeface="Arial"/>
                <a:ea typeface="Calibri"/>
                <a:cs typeface="Times New Roman"/>
              </a:rPr>
              <a:t>Explain the main benefits of deploying VMs in Azure. Discuss some common scenarios. In addition, explain the differences between on-premises Microsoft Hyper-V VMs and VMs in Azure. Lastly, mention the method of calculating Azure VM charges.</a:t>
            </a:r>
          </a:p>
          <a:p>
            <a:pPr>
              <a:lnSpc>
                <a:spcPct val="115000"/>
              </a:lnSpc>
              <a:spcAft>
                <a:spcPts val="1000"/>
              </a:spcAft>
            </a:pPr>
            <a:r>
              <a:rPr lang="en-GB" sz="1000" dirty="0">
                <a:latin typeface="Arial"/>
                <a:ea typeface="Calibri"/>
                <a:cs typeface="Times New Roman"/>
              </a:rPr>
              <a:t>There are additional slides for this topic.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2387576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Describe the categories of Azure VM sizes.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3723112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2/20/2018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093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2/20/2018 8:51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23</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194230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mn-ea"/>
                <a:cs typeface="+mn-cs"/>
              </a:rPr>
              <a:t>The Azure Portal based experience:</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VM name</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VM disk type</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User name and password</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User name and SSH public key (Linux only)</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Subscription</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Resource group</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Location</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VM size</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Storage (managed or non-managed disks)</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Storage account (non-managed disks only)</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Virtual network and subnet</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Public IP address</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Network security group</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Extensions</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Monitoring and the corresponding Diagnostics storage account</a:t>
            </a:r>
          </a:p>
        </p:txBody>
      </p:sp>
      <p:sp>
        <p:nvSpPr>
          <p:cNvPr id="4" name="Slide Number Placeholder 3"/>
          <p:cNvSpPr>
            <a:spLocks noGrp="1"/>
          </p:cNvSpPr>
          <p:nvPr>
            <p:ph type="sldNum" sz="quarter" idx="10"/>
          </p:nvPr>
        </p:nvSpPr>
        <p:spPr/>
        <p:txBody>
          <a:bodyPr/>
          <a:lstStyle/>
          <a:p>
            <a:fld id="{8CA0A914-6441-46D3-A4D9-FB6C6AD14F59}" type="slidenum">
              <a:rPr lang="en-US" smtClean="0"/>
              <a:t>24</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3: Implementing virtual machines</a:t>
            </a:r>
          </a:p>
        </p:txBody>
      </p:sp>
    </p:spTree>
    <p:extLst>
      <p:ext uri="{BB962C8B-B14F-4D97-AF65-F5344CB8AC3E}">
        <p14:creationId xmlns:p14="http://schemas.microsoft.com/office/powerpoint/2010/main" val="1165772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https://docs.microsoft.com/en-us/azure/virtual-machines/windows/quick-create-portal</a:t>
            </a:r>
          </a:p>
          <a:p>
            <a:r>
              <a:rPr lang="en-US" dirty="0"/>
              <a:t>https://docs.microsoft.com/en-us/azure/virtual-machines/linux/quick-create-portal</a:t>
            </a: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25</a:t>
            </a:fld>
            <a:endParaRPr lang="en-US"/>
          </a:p>
        </p:txBody>
      </p:sp>
    </p:spTree>
    <p:extLst>
      <p:ext uri="{BB962C8B-B14F-4D97-AF65-F5344CB8AC3E}">
        <p14:creationId xmlns:p14="http://schemas.microsoft.com/office/powerpoint/2010/main" val="2832332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Describe the different methods of deploying Azure Resource Manager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3360297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00"/>
              </a:lnSpc>
              <a:spcBef>
                <a:spcPts val="900"/>
              </a:spcBef>
              <a:spcAft>
                <a:spcPts val="300"/>
              </a:spcAft>
            </a:pPr>
            <a:endParaRPr lang="en-US" sz="1000" b="1" dirty="0">
              <a:effectLst/>
              <a:latin typeface="Arial"/>
              <a:ea typeface="Times New Roman"/>
              <a:cs typeface="Segoe UI"/>
            </a:endParaRPr>
          </a:p>
          <a:p>
            <a:pPr>
              <a:lnSpc>
                <a:spcPts val="1300"/>
              </a:lnSpc>
              <a:spcBef>
                <a:spcPts val="900"/>
              </a:spcBef>
              <a:spcAft>
                <a:spcPts val="300"/>
              </a:spcAft>
            </a:pPr>
            <a:r>
              <a:rPr lang="en-US" sz="1000" b="1" dirty="0">
                <a:effectLst/>
                <a:latin typeface="Arial"/>
                <a:ea typeface="Times New Roman"/>
                <a:cs typeface="Segoe UI"/>
              </a:rPr>
              <a:t>High level demonstration steps</a:t>
            </a:r>
            <a:endParaRPr lang="en-GB" sz="1000" b="1" dirty="0">
              <a:effectLst/>
              <a:latin typeface="Arial"/>
              <a:ea typeface="Times New Roman"/>
              <a:cs typeface="Segoe UI"/>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From the classroom VM, start </a:t>
            </a:r>
            <a:r>
              <a:rPr lang="en-US" sz="1000" b="1" dirty="0">
                <a:effectLst/>
                <a:latin typeface="Arial"/>
                <a:ea typeface="Times New Roman"/>
                <a:cs typeface="Times New Roman"/>
              </a:rPr>
              <a:t>Internet Explorer </a:t>
            </a:r>
            <a:r>
              <a:rPr lang="en-US" sz="1000" dirty="0">
                <a:effectLst/>
                <a:latin typeface="Arial"/>
                <a:ea typeface="Times New Roman"/>
                <a:cs typeface="Times New Roman"/>
              </a:rPr>
              <a:t>and browse to </a:t>
            </a:r>
            <a:r>
              <a:rPr lang="en-US" sz="1000" b="1" dirty="0">
                <a:effectLst/>
                <a:latin typeface="Arial"/>
                <a:ea typeface="Times New Roman"/>
                <a:cs typeface="Times New Roman"/>
              </a:rPr>
              <a:t>https://github.com/Azure</a:t>
            </a:r>
            <a:br>
              <a:rPr lang="en-US" sz="1000" b="1" dirty="0">
                <a:effectLst/>
                <a:latin typeface="Arial"/>
                <a:ea typeface="Times New Roman"/>
                <a:cs typeface="Times New Roman"/>
              </a:rPr>
            </a:br>
            <a:r>
              <a:rPr lang="en-US" sz="1000" b="1" dirty="0">
                <a:latin typeface="Arial"/>
                <a:cs typeface="Times New Roman"/>
              </a:rPr>
              <a:t>/azure-</a:t>
            </a:r>
            <a:r>
              <a:rPr lang="en-US" sz="1000" b="1" dirty="0" err="1">
                <a:latin typeface="Arial"/>
                <a:cs typeface="Times New Roman"/>
              </a:rPr>
              <a:t>quickstart</a:t>
            </a:r>
            <a:r>
              <a:rPr lang="en-US" sz="1000" b="1" dirty="0">
                <a:latin typeface="Arial"/>
                <a:cs typeface="Times New Roman"/>
              </a:rPr>
              <a:t>-templates/tree/master/101-vm-simple-windows</a:t>
            </a:r>
            <a:r>
              <a:rPr lang="en-US" sz="1000" dirty="0">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Very simple deployment of a Windows VM </a:t>
            </a:r>
            <a:r>
              <a:rPr lang="en-US" sz="1000" dirty="0">
                <a:solidFill>
                  <a:srgbClr val="000000"/>
                </a:solidFill>
                <a:effectLst/>
                <a:latin typeface="Arial"/>
                <a:ea typeface="Times New Roman"/>
                <a:cs typeface="Times New Roman"/>
              </a:rPr>
              <a:t>page, click </a:t>
            </a:r>
            <a:r>
              <a:rPr lang="en-US" sz="1000" b="1" dirty="0">
                <a:effectLst/>
                <a:latin typeface="Arial"/>
                <a:ea typeface="Times New Roman"/>
                <a:cs typeface="Times New Roman"/>
              </a:rPr>
              <a:t>Deploy to Azure</a:t>
            </a:r>
            <a:r>
              <a:rPr lang="en-US" sz="1000" dirty="0">
                <a:solidFill>
                  <a:srgbClr val="000000"/>
                </a:solidFill>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Custom deployment </a:t>
            </a:r>
            <a:r>
              <a:rPr lang="en-US" sz="1000" dirty="0">
                <a:solidFill>
                  <a:srgbClr val="000000"/>
                </a:solidFill>
                <a:effectLst/>
                <a:latin typeface="Arial"/>
                <a:ea typeface="Times New Roman"/>
                <a:cs typeface="Times New Roman"/>
              </a:rPr>
              <a:t>blade, specify the following:</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Subscription: Your subscription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Resource group: </a:t>
            </a:r>
            <a:r>
              <a:rPr lang="en-US" sz="1000" b="1" dirty="0">
                <a:effectLst/>
                <a:latin typeface="Arial"/>
                <a:ea typeface="Times New Roman"/>
                <a:cs typeface="Times New Roman"/>
              </a:rPr>
              <a:t>Create new</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New resource group name: </a:t>
            </a:r>
            <a:r>
              <a:rPr lang="en-US" sz="1000" b="1" dirty="0">
                <a:effectLst/>
                <a:latin typeface="Arial"/>
                <a:ea typeface="Times New Roman"/>
                <a:cs typeface="Times New Roman"/>
              </a:rPr>
              <a:t>10979D03-DemoRG03</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Location: Azure region closest to the classroom location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Username: </a:t>
            </a:r>
            <a:r>
              <a:rPr lang="en-US" sz="1000" b="1" dirty="0">
                <a:effectLst/>
                <a:latin typeface="Arial"/>
                <a:ea typeface="Times New Roman"/>
                <a:cs typeface="Times New Roman"/>
              </a:rPr>
              <a:t>Student</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Password: </a:t>
            </a:r>
            <a:r>
              <a:rPr lang="en-US" sz="1000" b="1" dirty="0">
                <a:effectLst/>
                <a:latin typeface="Arial"/>
                <a:ea typeface="Times New Roman"/>
                <a:cs typeface="Times New Roman"/>
              </a:rPr>
              <a:t>Pa55w.rd1234</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err="1">
                <a:solidFill>
                  <a:srgbClr val="000000"/>
                </a:solidFill>
                <a:effectLst/>
                <a:latin typeface="Arial"/>
                <a:ea typeface="Times New Roman"/>
                <a:cs typeface="Times New Roman"/>
              </a:rPr>
              <a:t>Dns</a:t>
            </a:r>
            <a:r>
              <a:rPr lang="en-US" sz="1000" dirty="0">
                <a:solidFill>
                  <a:srgbClr val="000000"/>
                </a:solidFill>
                <a:effectLst/>
                <a:latin typeface="Arial"/>
                <a:ea typeface="Times New Roman"/>
                <a:cs typeface="Times New Roman"/>
              </a:rPr>
              <a:t> Label Prefix: Unique string consisting of lower-case letters and digits</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Windows OS Version: </a:t>
            </a:r>
            <a:r>
              <a:rPr lang="en-US" sz="1000" b="1" dirty="0">
                <a:effectLst/>
                <a:latin typeface="Arial"/>
                <a:ea typeface="Times New Roman"/>
                <a:cs typeface="Times New Roman"/>
              </a:rPr>
              <a:t>2016-Datacenter</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I agree to the terms and conditions stated above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Select the </a:t>
            </a:r>
            <a:r>
              <a:rPr lang="en-GB" sz="1000" b="1" dirty="0">
                <a:solidFill>
                  <a:srgbClr val="000000"/>
                </a:solidFill>
                <a:latin typeface="Arial"/>
                <a:ea typeface="Calibri"/>
                <a:cs typeface="Times New Roman"/>
              </a:rPr>
              <a:t>Pin to dashboard </a:t>
            </a:r>
            <a:r>
              <a:rPr lang="en-GB" sz="1000" dirty="0">
                <a:solidFill>
                  <a:srgbClr val="000000"/>
                </a:solidFill>
                <a:latin typeface="Arial"/>
                <a:ea typeface="Calibri"/>
                <a:cs typeface="Times New Roman"/>
              </a:rPr>
              <a:t>check box.</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Purchase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Note the </a:t>
            </a:r>
            <a:r>
              <a:rPr lang="en-GB" sz="1000" b="1" dirty="0">
                <a:solidFill>
                  <a:srgbClr val="000000"/>
                </a:solidFill>
                <a:latin typeface="Arial"/>
                <a:ea typeface="Calibri"/>
                <a:cs typeface="Times New Roman"/>
              </a:rPr>
              <a:t>Deployment started</a:t>
            </a:r>
            <a:r>
              <a:rPr lang="en-GB" sz="1000" dirty="0">
                <a:solidFill>
                  <a:srgbClr val="000000"/>
                </a:solidFill>
                <a:latin typeface="Arial"/>
                <a:ea typeface="Calibri"/>
                <a:cs typeface="Times New Roman"/>
              </a:rPr>
              <a:t> message in the notification area at the top of the page.</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Do not wait for the deployment to complete. Continue with the next topic.</a:t>
            </a: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27</a:t>
            </a:fld>
            <a:endParaRPr lang="en-US"/>
          </a:p>
        </p:txBody>
      </p:sp>
    </p:spTree>
    <p:extLst>
      <p:ext uri="{BB962C8B-B14F-4D97-AF65-F5344CB8AC3E}">
        <p14:creationId xmlns:p14="http://schemas.microsoft.com/office/powerpoint/2010/main" val="2517680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Use this slide to illustrate the distribution of VMs across fault domains and update domains.</a:t>
            </a:r>
          </a:p>
          <a:p>
            <a:pPr>
              <a:lnSpc>
                <a:spcPct val="115000"/>
              </a:lnSpc>
              <a:spcAft>
                <a:spcPts val="1000"/>
              </a:spcAft>
            </a:pPr>
            <a:r>
              <a:rPr lang="en-GB" sz="1000" dirty="0">
                <a:latin typeface="Arial"/>
                <a:ea typeface="Calibri"/>
                <a:cs typeface="Times New Roman"/>
              </a:rPr>
              <a:t>There is an additional slide for this topic.</a:t>
            </a:r>
          </a:p>
        </p:txBody>
      </p:sp>
      <p:sp>
        <p:nvSpPr>
          <p:cNvPr id="4" name="Slide Number Placeholder 3"/>
          <p:cNvSpPr>
            <a:spLocks noGrp="1"/>
          </p:cNvSpPr>
          <p:nvPr>
            <p:ph type="sldNum" sz="quarter" idx="10"/>
          </p:nvPr>
        </p:nvSpPr>
        <p:spPr/>
        <p:txBody>
          <a:bodyPr/>
          <a:lstStyle/>
          <a:p>
            <a:fld id="{637C8265-FC00-47B8-A2C1-4B26EFABD189}" type="slidenum">
              <a:rPr lang="en-GB" smtClean="0"/>
              <a:t>28</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a:rPr>
              <a:t>3: Virtual machines in Microsoft Azure</a:t>
            </a:r>
          </a:p>
        </p:txBody>
      </p:sp>
    </p:spTree>
    <p:extLst>
      <p:ext uri="{BB962C8B-B14F-4D97-AF65-F5344CB8AC3E}">
        <p14:creationId xmlns:p14="http://schemas.microsoft.com/office/powerpoint/2010/main" val="1734030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2385491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30</a:t>
            </a:fld>
            <a:endParaRPr lang="en-US"/>
          </a:p>
        </p:txBody>
      </p:sp>
    </p:spTree>
    <p:extLst>
      <p:ext uri="{BB962C8B-B14F-4D97-AF65-F5344CB8AC3E}">
        <p14:creationId xmlns:p14="http://schemas.microsoft.com/office/powerpoint/2010/main" val="3449742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Briefly review the functionality that each extension provides. Explain that this is just a subset of all VM extensions available for Azure VMs.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1605756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solidFill>
                  <a:srgbClr val="000000"/>
                </a:solidFill>
                <a:latin typeface="Arial"/>
                <a:ea typeface="Calibri"/>
                <a:cs typeface="Times New Roman"/>
              </a:rPr>
              <a:t>Describe the </a:t>
            </a:r>
            <a:r>
              <a:rPr lang="en-GB" sz="1000" dirty="0">
                <a:latin typeface="Arial"/>
                <a:ea typeface="Calibri"/>
                <a:cs typeface="Times New Roman"/>
              </a:rPr>
              <a:t>two primary methods of connecting to Windows and Linux Azure VMs.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239948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2/20/2018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821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33</a:t>
            </a:fld>
            <a:endParaRPr lang="en-US"/>
          </a:p>
        </p:txBody>
      </p:sp>
    </p:spTree>
    <p:extLst>
      <p:ext uri="{BB962C8B-B14F-4D97-AF65-F5344CB8AC3E}">
        <p14:creationId xmlns:p14="http://schemas.microsoft.com/office/powerpoint/2010/main" val="3654246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GB"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637C8265-FC00-47B8-A2C1-4B26EFABD189}" type="slidenum">
              <a:rPr lang="en-GB" smtClean="0"/>
              <a:t>34</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a:rPr>
              <a:t>3: Virtual machines in Microsoft Azure</a:t>
            </a:r>
          </a:p>
        </p:txBody>
      </p:sp>
    </p:spTree>
    <p:extLst>
      <p:ext uri="{BB962C8B-B14F-4D97-AF65-F5344CB8AC3E}">
        <p14:creationId xmlns:p14="http://schemas.microsoft.com/office/powerpoint/2010/main" val="522735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Remind the students about virtual disks. Most of them will probably know about the virtual disks that Hyper‑V uses. If that is the case, you can focus on virtual disks that Microsoft Azure supports.</a:t>
            </a:r>
          </a:p>
          <a:p>
            <a:pPr>
              <a:lnSpc>
                <a:spcPct val="115000"/>
              </a:lnSpc>
              <a:spcAft>
                <a:spcPts val="1000"/>
              </a:spcAft>
            </a:pPr>
            <a:r>
              <a:rPr lang="en-GB" sz="1000" dirty="0">
                <a:latin typeface="Arial"/>
                <a:ea typeface="Calibri"/>
                <a:cs typeface="Times New Roman"/>
              </a:rPr>
              <a:t>Explain the basics of Azure VM disk structure and how Azure stores VM disks.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1010703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r>
              <a:rPr lang="en-IN" sz="1000" dirty="0">
                <a:latin typeface="Arial"/>
              </a:rPr>
              <a:t>Compare and contrast nonmanaged disks and managed disks.</a:t>
            </a:r>
            <a:endParaRPr lang="en-GB" sz="1000" dirty="0">
              <a:latin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3040031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Describe cross-premises and Azure-only scenarios that involve disk copy, attach, detach, and snapshot operations.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114594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GB" sz="1000" dirty="0">
                <a:latin typeface="Arial"/>
                <a:ea typeface="Calibri"/>
                <a:cs typeface="Times New Roman"/>
              </a:rPr>
              <a:t>Depending on the students’ preference, focus on Storage Spaces–based Windows multidisk configuration or on Logical Volume Manager (LVM)/mdadm multidisk configuration on Linux. </a:t>
            </a:r>
          </a:p>
          <a:p>
            <a:pPr>
              <a:lnSpc>
                <a:spcPct val="115000"/>
              </a:lnSpc>
              <a:spcAft>
                <a:spcPts val="1000"/>
              </a:spcAft>
            </a:pPr>
            <a:r>
              <a:rPr lang="en-GB" sz="1000" dirty="0">
                <a:latin typeface="Arial"/>
                <a:ea typeface="Calibri"/>
                <a:cs typeface="Times New Roman"/>
              </a:rPr>
              <a:t>Point out that, in either case, the steps to configure a multidisk volume are identical to those for on-premises computers.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1702785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00"/>
              </a:lnSpc>
              <a:spcBef>
                <a:spcPts val="900"/>
              </a:spcBef>
              <a:spcAft>
                <a:spcPts val="300"/>
              </a:spcAft>
            </a:pPr>
            <a:r>
              <a:rPr lang="en-US" sz="1200" b="1" dirty="0">
                <a:effectLst/>
                <a:latin typeface="Arial"/>
                <a:ea typeface="Times New Roman"/>
                <a:cs typeface="Segoe UI"/>
              </a:rPr>
              <a:t>High level demonstration steps</a:t>
            </a:r>
            <a:endParaRPr lang="en-GB" sz="1200" b="1" dirty="0">
              <a:effectLst/>
              <a:latin typeface="Arial"/>
              <a:ea typeface="Times New Roman"/>
              <a:cs typeface="Segoe UI"/>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From the classroom VM, start Internet Explorer and browse to the Azure portal. If prompted, sign in by using the Microsoft account that is the Service Administrator of your Azure subscription.</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Navigate to the </a:t>
            </a:r>
            <a:r>
              <a:rPr lang="en-US" sz="1200" b="1" dirty="0">
                <a:effectLst/>
                <a:latin typeface="Arial"/>
                <a:ea typeface="Times New Roman"/>
                <a:cs typeface="Times New Roman"/>
              </a:rPr>
              <a:t>10979D03DemoVM1 </a:t>
            </a:r>
            <a:r>
              <a:rPr lang="en-US" sz="1200" dirty="0">
                <a:solidFill>
                  <a:srgbClr val="000000"/>
                </a:solidFill>
                <a:effectLst/>
                <a:latin typeface="Arial"/>
                <a:ea typeface="Times New Roman"/>
                <a:cs typeface="Times New Roman"/>
              </a:rPr>
              <a:t>blade. </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Add two standard storage managed disks, each with a size of 128 GB.</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Switch back the Remote Desktop session to </a:t>
            </a:r>
            <a:r>
              <a:rPr lang="en-US" sz="1200" b="1" dirty="0">
                <a:effectLst/>
                <a:latin typeface="Arial"/>
                <a:ea typeface="Times New Roman"/>
                <a:cs typeface="Times New Roman"/>
              </a:rPr>
              <a:t>10979D03DemoVM1</a:t>
            </a:r>
            <a:r>
              <a:rPr lang="en-US" sz="1200" dirty="0">
                <a:effectLst/>
                <a:latin typeface="Arial"/>
                <a:ea typeface="Times New Roman"/>
                <a:cs typeface="Times New Roman"/>
              </a:rPr>
              <a:t>.</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On </a:t>
            </a:r>
            <a:r>
              <a:rPr lang="en-US" sz="1200" b="1" dirty="0">
                <a:effectLst/>
                <a:latin typeface="Arial"/>
                <a:ea typeface="Times New Roman"/>
                <a:cs typeface="Times New Roman"/>
              </a:rPr>
              <a:t>10979D03DemoVM1</a:t>
            </a:r>
            <a:r>
              <a:rPr lang="en-US" sz="1200" dirty="0">
                <a:solidFill>
                  <a:srgbClr val="000000"/>
                </a:solidFill>
                <a:effectLst/>
                <a:latin typeface="Arial"/>
                <a:ea typeface="Times New Roman"/>
                <a:cs typeface="Times New Roman"/>
              </a:rPr>
              <a:t>, </a:t>
            </a:r>
            <a:r>
              <a:rPr lang="en-US" sz="1200" dirty="0">
                <a:effectLst/>
                <a:latin typeface="Arial"/>
                <a:ea typeface="Times New Roman"/>
                <a:cs typeface="Times New Roman"/>
              </a:rPr>
              <a:t>create a new simple volume by using both disks with default settings.</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Wait until the volume is fully formatted.</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Close the RDP connection.</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Delete all resource groups that you created in this module.</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Close all open windows on the classroom VM.</a:t>
            </a:r>
            <a:endParaRPr lang="en-GB" sz="1200" dirty="0">
              <a:effectLst/>
              <a:latin typeface="Arial"/>
              <a:ea typeface="Times New Roman"/>
              <a:cs typeface="Times New Roman"/>
            </a:endParaRPr>
          </a:p>
          <a:p>
            <a:pPr>
              <a:lnSpc>
                <a:spcPct val="115000"/>
              </a:lnSpc>
              <a:spcAft>
                <a:spcPts val="1000"/>
              </a:spcAft>
            </a:pPr>
            <a:r>
              <a:rPr lang="en-GB" sz="1200" b="1" dirty="0">
                <a:latin typeface="Arial"/>
                <a:ea typeface="Calibri"/>
                <a:cs typeface="Times New Roman"/>
              </a:rPr>
              <a:t>Preparation Steps</a:t>
            </a:r>
            <a:endParaRPr lang="en-GB" sz="1200" dirty="0">
              <a:latin typeface="Arial"/>
              <a:ea typeface="Calibri"/>
              <a:cs typeface="Times New Roman"/>
            </a:endParaRPr>
          </a:p>
          <a:p>
            <a:pPr>
              <a:lnSpc>
                <a:spcPct val="115000"/>
              </a:lnSpc>
              <a:spcAft>
                <a:spcPts val="1000"/>
              </a:spcAft>
            </a:pPr>
            <a:r>
              <a:rPr lang="en-GB" sz="1200" dirty="0">
                <a:latin typeface="Arial"/>
                <a:ea typeface="Calibri"/>
                <a:cs typeface="Times New Roman"/>
              </a:rPr>
              <a:t>Make sure you completed the previous demonstrations in this module.</a:t>
            </a: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39</a:t>
            </a:fld>
            <a:endParaRPr lang="en-US"/>
          </a:p>
        </p:txBody>
      </p:sp>
    </p:spTree>
    <p:extLst>
      <p:ext uri="{BB962C8B-B14F-4D97-AF65-F5344CB8AC3E}">
        <p14:creationId xmlns:p14="http://schemas.microsoft.com/office/powerpoint/2010/main" val="3154896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40</a:t>
            </a:fld>
            <a:endParaRPr lang="en-US"/>
          </a:p>
        </p:txBody>
      </p:sp>
    </p:spTree>
    <p:extLst>
      <p:ext uri="{BB962C8B-B14F-4D97-AF65-F5344CB8AC3E}">
        <p14:creationId xmlns:p14="http://schemas.microsoft.com/office/powerpoint/2010/main" val="1167971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41</a:t>
            </a:fld>
            <a:endParaRPr lang="en-US"/>
          </a:p>
        </p:txBody>
      </p:sp>
    </p:spTree>
    <p:extLst>
      <p:ext uri="{BB962C8B-B14F-4D97-AF65-F5344CB8AC3E}">
        <p14:creationId xmlns:p14="http://schemas.microsoft.com/office/powerpoint/2010/main" val="29339856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US" sz="1000" b="1"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248313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6</a:t>
            </a:fld>
            <a:endParaRPr lang="en-US"/>
          </a:p>
        </p:txBody>
      </p:sp>
    </p:spTree>
    <p:extLst>
      <p:ext uri="{BB962C8B-B14F-4D97-AF65-F5344CB8AC3E}">
        <p14:creationId xmlns:p14="http://schemas.microsoft.com/office/powerpoint/2010/main" val="1863054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1186447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Review different deployment types in the context of virtual network dependencies. Describe the most common Microsoft cloud resources and their integration (or lack thereof) with Azure virtual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4247525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different capabilities available on Azure virtual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2113059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a:p>
        </p:txBody>
      </p:sp>
    </p:spTree>
    <p:extLst>
      <p:ext uri="{BB962C8B-B14F-4D97-AF65-F5344CB8AC3E}">
        <p14:creationId xmlns:p14="http://schemas.microsoft.com/office/powerpoint/2010/main" val="3594568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a:p>
        </p:txBody>
      </p:sp>
    </p:spTree>
    <p:extLst>
      <p:ext uri="{BB962C8B-B14F-4D97-AF65-F5344CB8AC3E}">
        <p14:creationId xmlns:p14="http://schemas.microsoft.com/office/powerpoint/2010/main" val="2417891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Internal and External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9445994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solidFill>
                  <a:srgbClr val="000000"/>
                </a:solidFill>
              </a:rPr>
              <a:t>Virtual network connectivity:</a:t>
            </a:r>
          </a:p>
          <a:p>
            <a:pPr lvl="2"/>
            <a:r>
              <a:rPr lang="en-US" dirty="0">
                <a:solidFill>
                  <a:srgbClr val="000000"/>
                </a:solidFill>
              </a:rPr>
              <a:t>Cross-premises: P2S VPN, S2S VPN, ExpressRoute</a:t>
            </a:r>
          </a:p>
          <a:p>
            <a:pPr lvl="2"/>
            <a:r>
              <a:rPr lang="en-US" dirty="0">
                <a:solidFill>
                  <a:srgbClr val="000000"/>
                </a:solidFill>
              </a:rPr>
              <a:t>Cross-</a:t>
            </a:r>
            <a:r>
              <a:rPr lang="en-US" dirty="0" err="1">
                <a:solidFill>
                  <a:srgbClr val="000000"/>
                </a:solidFill>
              </a:rPr>
              <a:t>VNet</a:t>
            </a:r>
            <a:r>
              <a:rPr lang="en-US" dirty="0">
                <a:solidFill>
                  <a:srgbClr val="000000"/>
                </a:solidFill>
              </a:rPr>
              <a:t> – </a:t>
            </a:r>
            <a:r>
              <a:rPr lang="en-US" dirty="0" err="1">
                <a:solidFill>
                  <a:srgbClr val="000000"/>
                </a:solidFill>
              </a:rPr>
              <a:t>VNet</a:t>
            </a:r>
            <a:r>
              <a:rPr lang="en-US" dirty="0">
                <a:solidFill>
                  <a:srgbClr val="000000"/>
                </a:solidFill>
              </a:rPr>
              <a:t> peering, </a:t>
            </a:r>
            <a:r>
              <a:rPr lang="en-US" dirty="0" err="1">
                <a:solidFill>
                  <a:srgbClr val="000000"/>
                </a:solidFill>
              </a:rPr>
              <a:t>VNet</a:t>
            </a:r>
            <a:r>
              <a:rPr lang="en-US" dirty="0">
                <a:solidFill>
                  <a:srgbClr val="000000"/>
                </a:solidFill>
              </a:rPr>
              <a:t>-to-</a:t>
            </a:r>
            <a:r>
              <a:rPr lang="en-US" dirty="0" err="1">
                <a:solidFill>
                  <a:srgbClr val="000000"/>
                </a:solidFill>
              </a:rPr>
              <a:t>VNet</a:t>
            </a:r>
            <a:endParaRPr lang="en-US"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a:p>
        </p:txBody>
      </p:sp>
    </p:spTree>
    <p:extLst>
      <p:ext uri="{BB962C8B-B14F-4D97-AF65-F5344CB8AC3E}">
        <p14:creationId xmlns:p14="http://schemas.microsoft.com/office/powerpoint/2010/main" val="30048901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Point out that Azure DNS in this case represents the Azure internally provided name resolution rather than the Azure DNS service.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2496569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tasks for this exercise are as follows:</a:t>
            </a:r>
          </a:p>
          <a:p>
            <a:r>
              <a:rPr lang="en-US" sz="1200" b="0" i="0" kern="1200" dirty="0">
                <a:solidFill>
                  <a:schemeClr val="tx1"/>
                </a:solidFill>
                <a:effectLst/>
                <a:latin typeface="+mn-lt"/>
                <a:ea typeface="+mn-ea"/>
                <a:cs typeface="+mn-cs"/>
              </a:rPr>
              <a:t>Create virtual networks by using Azure Portal</a:t>
            </a:r>
          </a:p>
          <a:p>
            <a:r>
              <a:rPr lang="en-US" sz="1200" b="1" i="0" kern="1200" dirty="0">
                <a:solidFill>
                  <a:schemeClr val="tx1"/>
                </a:solidFill>
                <a:effectLst/>
                <a:latin typeface="+mn-lt"/>
                <a:ea typeface="+mn-ea"/>
                <a:cs typeface="+mn-cs"/>
              </a:rPr>
              <a:t>Task 1: Create a virtual network by using the Azure portal</a:t>
            </a:r>
          </a:p>
          <a:p>
            <a:r>
              <a:rPr lang="en-US" sz="1200" b="0" i="0" kern="1200" dirty="0">
                <a:solidFill>
                  <a:schemeClr val="tx1"/>
                </a:solidFill>
                <a:effectLst/>
                <a:latin typeface="+mn-lt"/>
                <a:ea typeface="+mn-ea"/>
                <a:cs typeface="+mn-cs"/>
              </a:rPr>
              <a:t>From MIA-CL1, start Microsoft Edge, go to </a:t>
            </a:r>
            <a:r>
              <a:rPr lang="en-US" sz="1200" b="1" i="0" u="none" strike="noStrike" kern="1200" dirty="0">
                <a:solidFill>
                  <a:schemeClr val="tx1"/>
                </a:solidFill>
                <a:effectLst/>
                <a:latin typeface="+mn-lt"/>
                <a:ea typeface="+mn-ea"/>
                <a:cs typeface="+mn-cs"/>
                <a:hlinkClick r:id="rId3"/>
              </a:rPr>
              <a:t>http://portal.azure.com</a:t>
            </a:r>
            <a:r>
              <a:rPr lang="en-US" sz="1200" b="0" i="0" kern="1200" dirty="0">
                <a:solidFill>
                  <a:schemeClr val="tx1"/>
                </a:solidFill>
                <a:effectLst/>
                <a:latin typeface="+mn-lt"/>
                <a:ea typeface="+mn-ea"/>
                <a:cs typeface="+mn-cs"/>
              </a:rPr>
              <a:t>, and then, if prompted, sign in to the Azure portal as the Service Administrator of your Azure subscription.</a:t>
            </a:r>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10.0.0.0/16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10.0.0.0/24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Create new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resource group name: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10.1.0.0/16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10.1.0.0/24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Use existing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Task 2: Configure </a:t>
            </a:r>
            <a:r>
              <a:rPr lang="en-US" sz="1200" b="1" i="0" kern="1200" dirty="0" err="1">
                <a:solidFill>
                  <a:schemeClr val="tx1"/>
                </a:solidFill>
                <a:effectLst/>
                <a:latin typeface="+mn-lt"/>
                <a:ea typeface="+mn-ea"/>
                <a:cs typeface="+mn-cs"/>
              </a:rPr>
              <a:t>VNet</a:t>
            </a:r>
            <a:r>
              <a:rPr lang="en-US" sz="1200" b="1" i="0" kern="1200" dirty="0">
                <a:solidFill>
                  <a:schemeClr val="tx1"/>
                </a:solidFill>
                <a:effectLst/>
                <a:latin typeface="+mn-lt"/>
                <a:ea typeface="+mn-ea"/>
                <a:cs typeface="+mn-cs"/>
              </a:rPr>
              <a:t> peering by using the Azure portal</a:t>
            </a: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51</a:t>
            </a:fld>
            <a:endParaRPr lang="en-US"/>
          </a:p>
        </p:txBody>
      </p:sp>
    </p:spTree>
    <p:extLst>
      <p:ext uri="{BB962C8B-B14F-4D97-AF65-F5344CB8AC3E}">
        <p14:creationId xmlns:p14="http://schemas.microsoft.com/office/powerpoint/2010/main" val="29692073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Azure networking features that do not depend directly on Azure virtual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663787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32A03-5DE3-4714-A0E6-C4F18A9E36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1: Getting started with Microsoft Azure</a:t>
            </a:r>
          </a:p>
        </p:txBody>
      </p:sp>
    </p:spTree>
    <p:extLst>
      <p:ext uri="{BB962C8B-B14F-4D97-AF65-F5344CB8AC3E}">
        <p14:creationId xmlns:p14="http://schemas.microsoft.com/office/powerpoint/2010/main" val="3304116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dirty="0">
                <a:solidFill>
                  <a:srgbClr val="000000"/>
                </a:solidFill>
                <a:latin typeface="Arial"/>
                <a:ea typeface="Calibri"/>
                <a:cs typeface="Times New Roman"/>
              </a:rPr>
              <a:t>The slide depicts an end-user computer located at the top of the slide connecting from the Internet via port 443 to a load balancer. Azure Load Balancer distributes incoming traffic across three virtual machines (located at the bottom of the slide) to the port 443. Point out that the load balancer directs the traffic to only one of the VMs if the connection parameters, such as source and target IP addresses and ports, remain the same.</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659063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solidFill>
                  <a:srgbClr val="000000"/>
                </a:solidFill>
                <a:latin typeface="Arial"/>
                <a:ea typeface="Calibri"/>
                <a:cs typeface="Times New Roman"/>
              </a:rPr>
              <a:t>Describe the components of an Azure load balancer.</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3377102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55</a:t>
            </a:fld>
            <a:endParaRPr lang="en-US"/>
          </a:p>
        </p:txBody>
      </p:sp>
    </p:spTree>
    <p:extLst>
      <p:ext uri="{BB962C8B-B14F-4D97-AF65-F5344CB8AC3E}">
        <p14:creationId xmlns:p14="http://schemas.microsoft.com/office/powerpoint/2010/main" val="26962801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56</a:t>
            </a:fld>
            <a:endParaRPr lang="en-US"/>
          </a:p>
        </p:txBody>
      </p:sp>
    </p:spTree>
    <p:extLst>
      <p:ext uri="{BB962C8B-B14F-4D97-AF65-F5344CB8AC3E}">
        <p14:creationId xmlns:p14="http://schemas.microsoft.com/office/powerpoint/2010/main" val="524942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57</a:t>
            </a:fld>
            <a:endParaRPr lang="en-US"/>
          </a:p>
        </p:txBody>
      </p:sp>
    </p:spTree>
    <p:extLst>
      <p:ext uri="{BB962C8B-B14F-4D97-AF65-F5344CB8AC3E}">
        <p14:creationId xmlns:p14="http://schemas.microsoft.com/office/powerpoint/2010/main" val="35001000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3147647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IN" sz="1000" dirty="0">
                <a:latin typeface="Arial"/>
                <a:ea typeface="Calibri"/>
                <a:cs typeface="Times New Roman"/>
              </a:rPr>
              <a:t>Begin this topic by summarizing the IaaS virtual machines and App Services hosting models, and then compare them to the PaaS cloud services hosting model. Remember that the PaaS cloud services hosting model is likely to be new to most students and not analogous to anything they have run on-premises. Make sure that students are familiar with multitier applications. </a:t>
            </a:r>
          </a:p>
          <a:p>
            <a:pPr>
              <a:lnSpc>
                <a:spcPct val="115000"/>
              </a:lnSpc>
              <a:spcAft>
                <a:spcPts val="1000"/>
              </a:spcAft>
            </a:pPr>
            <a:r>
              <a:rPr lang="en-IN" sz="1000" dirty="0">
                <a:latin typeface="Arial"/>
                <a:ea typeface="Calibri"/>
                <a:cs typeface="Times New Roman"/>
              </a:rPr>
              <a:t>Emphasize to the students that:</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Developers must write PaaS cloud service applications specifically for Azure. This is unlike apps designed to run on virtual machines or in web apps, both of which can be hosted in other cloud platforms or in on-premises environments.</a:t>
            </a:r>
            <a:endParaRPr lang="en-IN" sz="1000" dirty="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The modular nature of cloud services, with web roles and worker roles, enables flexible scalability. Therefore, you should consider them for multitier applications with a highly variable demand. </a:t>
            </a:r>
            <a:endParaRPr lang="en-IN" sz="1000" dirty="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To qualify for the Azure service level agreements (SLAs) with 99.95 percent uptime, you must create at least two instances of every role in your cloud service. These instances run in separate Azure fault domains and upgrade domains. Therefore, point out that it is essential to discuss the architecture of the cloud service with developers before deployment.</a:t>
            </a:r>
            <a:endParaRPr lang="en-IN" sz="1000" dirty="0">
              <a:effectLst/>
              <a:latin typeface="Arial"/>
              <a:ea typeface="Times New Roman"/>
              <a:cs typeface="Times New Roman"/>
            </a:endParaRPr>
          </a:p>
          <a:p>
            <a:pPr>
              <a:lnSpc>
                <a:spcPct val="115000"/>
              </a:lnSpc>
              <a:spcAft>
                <a:spcPts val="1000"/>
              </a:spcAft>
            </a:pPr>
            <a:r>
              <a:rPr lang="en-IN" sz="1000" dirty="0">
                <a:solidFill>
                  <a:srgbClr val="000000"/>
                </a:solidFill>
                <a:latin typeface="Arial"/>
                <a:ea typeface="Calibri"/>
                <a:cs typeface="Times New Roman"/>
              </a:rPr>
              <a:t>Mention briefly the emerging hosting models, including microservices and containers, focusing in particular on Azure Service Fabric, Docker, Windows Server Containers, and Azure Container Service.</a:t>
            </a:r>
            <a:endParaRPr lang="en-IN"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3592541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Consider combining the demonstration at the end of this lesson with this topic as you present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11928028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Consider combining the demonstration at the end of this lesson with this topic as you deliver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2165728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62</a:t>
            </a:fld>
            <a:endParaRPr lang="en-US"/>
          </a:p>
        </p:txBody>
      </p:sp>
    </p:spTree>
    <p:extLst>
      <p:ext uri="{BB962C8B-B14F-4D97-AF65-F5344CB8AC3E}">
        <p14:creationId xmlns:p14="http://schemas.microsoft.com/office/powerpoint/2010/main" val="3863887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32A03-5DE3-4714-A0E6-C4F18A9E36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1: Getting started with Microsoft Azure</a:t>
            </a:r>
          </a:p>
        </p:txBody>
      </p:sp>
    </p:spTree>
    <p:extLst>
      <p:ext uri="{BB962C8B-B14F-4D97-AF65-F5344CB8AC3E}">
        <p14:creationId xmlns:p14="http://schemas.microsoft.com/office/powerpoint/2010/main" val="26727883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63</a:t>
            </a:fld>
            <a:endParaRPr lang="en-US"/>
          </a:p>
        </p:txBody>
      </p:sp>
    </p:spTree>
    <p:extLst>
      <p:ext uri="{BB962C8B-B14F-4D97-AF65-F5344CB8AC3E}">
        <p14:creationId xmlns:p14="http://schemas.microsoft.com/office/powerpoint/2010/main" val="208532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41278-A97F-6B4E-8A96-38954C528C7E}" type="slidenum">
              <a:rPr lang="en-US" smtClean="0"/>
              <a:t>64</a:t>
            </a:fld>
            <a:endParaRPr lang="en-US"/>
          </a:p>
        </p:txBody>
      </p:sp>
    </p:spTree>
    <p:extLst>
      <p:ext uri="{BB962C8B-B14F-4D97-AF65-F5344CB8AC3E}">
        <p14:creationId xmlns:p14="http://schemas.microsoft.com/office/powerpoint/2010/main" val="3168780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Microsoft Office 365 is a good example of a SaaS offering. It is a fully functional, ready-to-use collection of software applications that are available from the cloud.</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Azure Web apps and Azure SQL Database are good examples of a PaaS service. Both offer a platform for building custom applications and solutions, but do not require management at the operating-system level.</a:t>
            </a:r>
          </a:p>
          <a:p>
            <a:pPr>
              <a:lnSpc>
                <a:spcPct val="115000"/>
              </a:lnSpc>
              <a:spcAft>
                <a:spcPts val="995"/>
              </a:spcAft>
            </a:pPr>
            <a:r>
              <a:rPr lang="en-US" sz="1000" b="1" dirty="0">
                <a:latin typeface="Arial"/>
                <a:ea typeface="Calibri"/>
                <a:cs typeface="Times New Roman"/>
              </a:rPr>
              <a:t>Note: </a:t>
            </a:r>
            <a:r>
              <a:rPr lang="en-US" sz="1000" dirty="0">
                <a:latin typeface="Arial"/>
                <a:ea typeface="Calibri"/>
                <a:cs typeface="Times New Roman"/>
              </a:rPr>
              <a:t>Azure SQL Database sometimes is described as a </a:t>
            </a:r>
            <a:r>
              <a:rPr lang="en-US" sz="1000" i="1" dirty="0">
                <a:latin typeface="Arial"/>
                <a:ea typeface="Calibri"/>
                <a:cs typeface="Times New Roman"/>
              </a:rPr>
              <a:t>Database-as-a-Service</a:t>
            </a:r>
            <a:r>
              <a:rPr lang="en-US" sz="1000" dirty="0">
                <a:latin typeface="Arial"/>
                <a:ea typeface="Calibri"/>
                <a:cs typeface="Times New Roman"/>
              </a:rPr>
              <a:t> offering. This term represents a database-specific subset of PaaS solutions. Similarly, you might encounter terms such as </a:t>
            </a:r>
            <a:r>
              <a:rPr lang="en-US" sz="1000" i="1" dirty="0">
                <a:latin typeface="Arial"/>
                <a:ea typeface="Calibri"/>
                <a:cs typeface="Times New Roman"/>
              </a:rPr>
              <a:t>Disaster Recovery-as-a-Service</a:t>
            </a:r>
            <a:r>
              <a:rPr lang="en-US" sz="1000" dirty="0">
                <a:latin typeface="Arial"/>
                <a:ea typeface="Calibri"/>
                <a:cs typeface="Times New Roman"/>
              </a:rPr>
              <a:t> in reference to Azure Site Recovery or </a:t>
            </a:r>
            <a:r>
              <a:rPr lang="en-US" sz="1000" i="1" dirty="0">
                <a:latin typeface="Arial"/>
                <a:ea typeface="Calibri"/>
                <a:cs typeface="Times New Roman"/>
              </a:rPr>
              <a:t>Identity-as-a-Service</a:t>
            </a:r>
            <a:r>
              <a:rPr lang="en-US" sz="1000" dirty="0">
                <a:latin typeface="Arial"/>
                <a:ea typeface="Calibri"/>
                <a:cs typeface="Times New Roman"/>
              </a:rPr>
              <a:t> in relation to Azure Active Directory.</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Azure Virtual Machines constitute a good example of an IaaS solution. They allow you to host Windows and Linux servers in the cloud and retain full control over their operating systems.</a:t>
            </a:r>
          </a:p>
        </p:txBody>
      </p:sp>
      <p:sp>
        <p:nvSpPr>
          <p:cNvPr id="4" name="Slide Number Placeholder 3"/>
          <p:cNvSpPr>
            <a:spLocks noGrp="1"/>
          </p:cNvSpPr>
          <p:nvPr>
            <p:ph type="sldNum" sz="quarter" idx="10"/>
          </p:nvPr>
        </p:nvSpPr>
        <p:spPr/>
        <p:txBody>
          <a:bodyPr/>
          <a:lstStyle/>
          <a:p>
            <a:fld id="{EE832A03-5DE3-4714-A0E6-C4F18A9E3605}" type="slidenum">
              <a:rPr lang="en-US" smtClean="0"/>
              <a:t>9</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 Getting started with Microsoft Azure</a:t>
            </a:r>
          </a:p>
        </p:txBody>
      </p:sp>
    </p:spTree>
    <p:extLst>
      <p:ext uri="{BB962C8B-B14F-4D97-AF65-F5344CB8AC3E}">
        <p14:creationId xmlns:p14="http://schemas.microsoft.com/office/powerpoint/2010/main" val="32547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C0D98F3-66B1-4734-AFB3-E657E989C9AD}" type="slidenum">
              <a:rPr kumimoji="0" lang="de-DE"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de-DE"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00192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32A03-5DE3-4714-A0E6-C4F18A9E36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1: Getting started with Microsoft Azure</a:t>
            </a:r>
          </a:p>
        </p:txBody>
      </p:sp>
    </p:spTree>
    <p:extLst>
      <p:ext uri="{BB962C8B-B14F-4D97-AF65-F5344CB8AC3E}">
        <p14:creationId xmlns:p14="http://schemas.microsoft.com/office/powerpoint/2010/main" val="808200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10.png"/><Relationship Id="rId2" Type="http://schemas.openxmlformats.org/officeDocument/2006/relationships/customXml" Target="../../customXml/item18.xml"/><Relationship Id="rId1" Type="http://schemas.openxmlformats.org/officeDocument/2006/relationships/customXml" Target="../../customXml/item10.xml"/><Relationship Id="rId6" Type="http://schemas.openxmlformats.org/officeDocument/2006/relationships/slideMaster" Target="../slideMasters/slideMaster2.xml"/><Relationship Id="rId5" Type="http://schemas.openxmlformats.org/officeDocument/2006/relationships/customXml" Target="../../customXml/item17.xml"/><Relationship Id="rId4" Type="http://schemas.openxmlformats.org/officeDocument/2006/relationships/customXml" Target="../../customXml/item2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customXml" Target="../../customXml/item15.xml"/><Relationship Id="rId7" Type="http://schemas.openxmlformats.org/officeDocument/2006/relationships/image" Target="../media/image10.png"/><Relationship Id="rId2" Type="http://schemas.openxmlformats.org/officeDocument/2006/relationships/customXml" Target="../../customXml/item4.xml"/><Relationship Id="rId1" Type="http://schemas.openxmlformats.org/officeDocument/2006/relationships/customXml" Target="../../customXml/item23.xml"/><Relationship Id="rId6" Type="http://schemas.openxmlformats.org/officeDocument/2006/relationships/slideMaster" Target="../slideMasters/slideMaster2.xml"/><Relationship Id="rId5" Type="http://schemas.openxmlformats.org/officeDocument/2006/relationships/customXml" Target="../../customXml/item19.xml"/><Relationship Id="rId4" Type="http://schemas.openxmlformats.org/officeDocument/2006/relationships/customXml" Target="../../customXml/item30.xml"/></Relationships>
</file>

<file path=ppt/slideLayouts/_rels/slideLayout21.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10.png"/><Relationship Id="rId2" Type="http://schemas.openxmlformats.org/officeDocument/2006/relationships/customXml" Target="../../customXml/item1.xml"/><Relationship Id="rId1" Type="http://schemas.openxmlformats.org/officeDocument/2006/relationships/customXml" Target="../../customXml/item32.xml"/><Relationship Id="rId6" Type="http://schemas.openxmlformats.org/officeDocument/2006/relationships/slideMaster" Target="../slideMasters/slideMaster2.xml"/><Relationship Id="rId5" Type="http://schemas.openxmlformats.org/officeDocument/2006/relationships/customXml" Target="../../customXml/item31.xml"/><Relationship Id="rId4" Type="http://schemas.openxmlformats.org/officeDocument/2006/relationships/customXml" Target="../../customXml/item12.xml"/></Relationships>
</file>

<file path=ppt/slideLayouts/_rels/slideLayout22.xml.rels><?xml version="1.0" encoding="UTF-8" standalone="yes"?>
<Relationships xmlns="http://schemas.openxmlformats.org/package/2006/relationships"><Relationship Id="rId3" Type="http://schemas.openxmlformats.org/officeDocument/2006/relationships/customXml" Target="../../customXml/item6.xml"/><Relationship Id="rId7" Type="http://schemas.openxmlformats.org/officeDocument/2006/relationships/image" Target="../media/image10.png"/><Relationship Id="rId2" Type="http://schemas.openxmlformats.org/officeDocument/2006/relationships/customXml" Target="../../customXml/item28.xml"/><Relationship Id="rId1" Type="http://schemas.openxmlformats.org/officeDocument/2006/relationships/customXml" Target="../../customXml/item16.xml"/><Relationship Id="rId6" Type="http://schemas.openxmlformats.org/officeDocument/2006/relationships/slideMaster" Target="../slideMasters/slideMaster2.xml"/><Relationship Id="rId5" Type="http://schemas.openxmlformats.org/officeDocument/2006/relationships/customXml" Target="../../customXml/item9.xml"/><Relationship Id="rId4" Type="http://schemas.openxmlformats.org/officeDocument/2006/relationships/customXml" Target="../../customXml/item11.xml"/></Relationships>
</file>

<file path=ppt/slideLayouts/_rels/slideLayout23.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11.png"/><Relationship Id="rId2" Type="http://schemas.openxmlformats.org/officeDocument/2006/relationships/customXml" Target="../../customXml/item27.xml"/><Relationship Id="rId1" Type="http://schemas.openxmlformats.org/officeDocument/2006/relationships/customXml" Target="../../customXml/item29.xml"/><Relationship Id="rId6" Type="http://schemas.openxmlformats.org/officeDocument/2006/relationships/slideMaster" Target="../slideMasters/slideMaster2.xml"/><Relationship Id="rId5" Type="http://schemas.openxmlformats.org/officeDocument/2006/relationships/customXml" Target="../../customXml/item22.xml"/><Relationship Id="rId4" Type="http://schemas.openxmlformats.org/officeDocument/2006/relationships/customXml" Target="../../customXml/item25.xml"/></Relationships>
</file>

<file path=ppt/slideLayouts/_rels/slideLayout24.xml.rels><?xml version="1.0" encoding="UTF-8" standalone="yes"?>
<Relationships xmlns="http://schemas.openxmlformats.org/package/2006/relationships"><Relationship Id="rId3" Type="http://schemas.openxmlformats.org/officeDocument/2006/relationships/customXml" Target="../../customXml/item33.xml"/><Relationship Id="rId7" Type="http://schemas.openxmlformats.org/officeDocument/2006/relationships/image" Target="../media/image11.png"/><Relationship Id="rId2" Type="http://schemas.openxmlformats.org/officeDocument/2006/relationships/customXml" Target="../../customXml/item5.xml"/><Relationship Id="rId1" Type="http://schemas.openxmlformats.org/officeDocument/2006/relationships/customXml" Target="../../customXml/item8.xml"/><Relationship Id="rId6" Type="http://schemas.openxmlformats.org/officeDocument/2006/relationships/slideMaster" Target="../slideMasters/slideMaster2.xml"/><Relationship Id="rId5" Type="http://schemas.openxmlformats.org/officeDocument/2006/relationships/customXml" Target="../../customXml/item24.xml"/><Relationship Id="rId4" Type="http://schemas.openxmlformats.org/officeDocument/2006/relationships/customXml" Target="../../customXml/item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a:off x="-17351" y="1749976"/>
            <a:ext cx="7689903" cy="3550726"/>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15825" y="238992"/>
            <a:ext cx="2175405" cy="800099"/>
          </a:xfrm>
          <a:prstGeom prst="rect">
            <a:avLst/>
          </a:prstGeom>
        </p:spPr>
      </p:pic>
      <p:sp>
        <p:nvSpPr>
          <p:cNvPr id="3" name="Subtitle 2"/>
          <p:cNvSpPr>
            <a:spLocks noGrp="1"/>
          </p:cNvSpPr>
          <p:nvPr>
            <p:ph type="subTitle" idx="1"/>
          </p:nvPr>
        </p:nvSpPr>
        <p:spPr>
          <a:xfrm>
            <a:off x="571501" y="4659927"/>
            <a:ext cx="6869823" cy="468184"/>
          </a:xfrm>
          <a:prstGeom prst="rect">
            <a:avLst/>
          </a:prstGeo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itle 1"/>
          <p:cNvSpPr>
            <a:spLocks noGrp="1"/>
          </p:cNvSpPr>
          <p:nvPr>
            <p:ph type="ctrTitle"/>
          </p:nvPr>
        </p:nvSpPr>
        <p:spPr>
          <a:xfrm>
            <a:off x="571501" y="1960183"/>
            <a:ext cx="6869823" cy="2527153"/>
          </a:xfrm>
          <a:prstGeom prst="rect">
            <a:avLst/>
          </a:prstGeom>
        </p:spPr>
        <p:txBody>
          <a:bodyPr anchor="ctr"/>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135303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Subtitle">
    <p:spTree>
      <p:nvGrpSpPr>
        <p:cNvPr id="1" name=""/>
        <p:cNvGrpSpPr/>
        <p:nvPr/>
      </p:nvGrpSpPr>
      <p:grpSpPr>
        <a:xfrm>
          <a:off x="0" y="0"/>
          <a:ext cx="0" cy="0"/>
          <a:chOff x="0" y="0"/>
          <a:chExt cx="0" cy="0"/>
        </a:xfrm>
      </p:grpSpPr>
      <p:cxnSp>
        <p:nvCxnSpPr>
          <p:cNvPr id="3" name="Straight Connector 2"/>
          <p:cNvCxnSpPr/>
          <p:nvPr userDrawn="1"/>
        </p:nvCxnSpPr>
        <p:spPr>
          <a:xfrm flipV="1">
            <a:off x="4110032" y="3051235"/>
            <a:ext cx="0" cy="32209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V="1">
            <a:off x="8063872" y="3051235"/>
            <a:ext cx="0" cy="32209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2"/>
          <p:cNvSpPr>
            <a:spLocks noGrp="1"/>
          </p:cNvSpPr>
          <p:nvPr>
            <p:ph type="pic" idx="13"/>
          </p:nvPr>
        </p:nvSpPr>
        <p:spPr>
          <a:xfrm>
            <a:off x="1470808" y="3545956"/>
            <a:ext cx="1320800"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6" name="Picture Placeholder 2"/>
          <p:cNvSpPr>
            <a:spLocks noGrp="1"/>
          </p:cNvSpPr>
          <p:nvPr>
            <p:ph type="pic" idx="14"/>
          </p:nvPr>
        </p:nvSpPr>
        <p:spPr>
          <a:xfrm>
            <a:off x="5390775" y="3540961"/>
            <a:ext cx="1320800"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7" name="Picture Placeholder 2"/>
          <p:cNvSpPr>
            <a:spLocks noGrp="1"/>
          </p:cNvSpPr>
          <p:nvPr>
            <p:ph type="pic" idx="15" hasCustomPrompt="1"/>
          </p:nvPr>
        </p:nvSpPr>
        <p:spPr>
          <a:xfrm>
            <a:off x="9360669" y="3536729"/>
            <a:ext cx="1320800"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a:t>
            </a:r>
            <a:r>
              <a:rPr lang="en-US" err="1"/>
              <a:t>pictuçre</a:t>
            </a:r>
            <a:r>
              <a:rPr lang="en-US"/>
              <a:t> to placeholder or click icon to add</a:t>
            </a:r>
          </a:p>
        </p:txBody>
      </p:sp>
      <p:sp>
        <p:nvSpPr>
          <p:cNvPr id="8" name="Content Placeholder 2"/>
          <p:cNvSpPr>
            <a:spLocks noGrp="1"/>
          </p:cNvSpPr>
          <p:nvPr>
            <p:ph idx="16" hasCustomPrompt="1"/>
          </p:nvPr>
        </p:nvSpPr>
        <p:spPr>
          <a:xfrm>
            <a:off x="523995" y="3017840"/>
            <a:ext cx="3239249"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0" name="Content Placeholder 2"/>
          <p:cNvSpPr>
            <a:spLocks noGrp="1"/>
          </p:cNvSpPr>
          <p:nvPr>
            <p:ph idx="17" hasCustomPrompt="1"/>
          </p:nvPr>
        </p:nvSpPr>
        <p:spPr>
          <a:xfrm>
            <a:off x="4482352" y="3017840"/>
            <a:ext cx="3239249"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1" name="Content Placeholder 2"/>
          <p:cNvSpPr>
            <a:spLocks noGrp="1"/>
          </p:cNvSpPr>
          <p:nvPr>
            <p:ph idx="18" hasCustomPrompt="1"/>
          </p:nvPr>
        </p:nvSpPr>
        <p:spPr>
          <a:xfrm>
            <a:off x="8390485" y="3013608"/>
            <a:ext cx="3239249"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3" name="Text Placeholder 6"/>
          <p:cNvSpPr>
            <a:spLocks noGrp="1"/>
          </p:cNvSpPr>
          <p:nvPr>
            <p:ph type="body" sz="quarter" idx="21" hasCustomPrompt="1"/>
          </p:nvPr>
        </p:nvSpPr>
        <p:spPr>
          <a:xfrm>
            <a:off x="523995" y="4766208"/>
            <a:ext cx="3233279"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4" name="Text Placeholder 6"/>
          <p:cNvSpPr>
            <a:spLocks noGrp="1"/>
          </p:cNvSpPr>
          <p:nvPr>
            <p:ph type="body" sz="quarter" idx="22" hasCustomPrompt="1"/>
          </p:nvPr>
        </p:nvSpPr>
        <p:spPr>
          <a:xfrm>
            <a:off x="4434535" y="4766208"/>
            <a:ext cx="3233279"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5" name="Text Placeholder 6"/>
          <p:cNvSpPr>
            <a:spLocks noGrp="1"/>
          </p:cNvSpPr>
          <p:nvPr>
            <p:ph type="body" sz="quarter" idx="23" hasCustomPrompt="1"/>
          </p:nvPr>
        </p:nvSpPr>
        <p:spPr>
          <a:xfrm>
            <a:off x="8396455" y="4766208"/>
            <a:ext cx="3233279"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7" name="Text Placeholder 6"/>
          <p:cNvSpPr>
            <a:spLocks noGrp="1"/>
          </p:cNvSpPr>
          <p:nvPr>
            <p:ph type="body" sz="quarter" idx="24"/>
          </p:nvPr>
        </p:nvSpPr>
        <p:spPr>
          <a:xfrm>
            <a:off x="531810" y="1671637"/>
            <a:ext cx="11083928" cy="87530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cxnSp>
        <p:nvCxnSpPr>
          <p:cNvPr id="12" name="Straight Connector 11"/>
          <p:cNvCxnSpPr/>
          <p:nvPr userDrawn="1"/>
        </p:nvCxnSpPr>
        <p:spPr>
          <a:xfrm>
            <a:off x="531809" y="4766208"/>
            <a:ext cx="3245641"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434019" y="4766208"/>
            <a:ext cx="3245641"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8398248" y="4766208"/>
            <a:ext cx="3245641"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3009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847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536463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8326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6137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0366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783238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 Subtitle">
    <p:spTree>
      <p:nvGrpSpPr>
        <p:cNvPr id="1" name=""/>
        <p:cNvGrpSpPr/>
        <p:nvPr/>
      </p:nvGrpSpPr>
      <p:grpSpPr>
        <a:xfrm>
          <a:off x="0" y="0"/>
          <a:ext cx="0" cy="0"/>
          <a:chOff x="0" y="0"/>
          <a:chExt cx="0" cy="0"/>
        </a:xfrm>
      </p:grpSpPr>
      <p:cxnSp>
        <p:nvCxnSpPr>
          <p:cNvPr id="3" name="Straight Connector 2"/>
          <p:cNvCxnSpPr/>
          <p:nvPr userDrawn="1"/>
        </p:nvCxnSpPr>
        <p:spPr>
          <a:xfrm flipV="1">
            <a:off x="6096000" y="3051235"/>
            <a:ext cx="0" cy="32209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2"/>
          <p:cNvSpPr>
            <a:spLocks noGrp="1"/>
          </p:cNvSpPr>
          <p:nvPr>
            <p:ph type="pic" idx="14"/>
          </p:nvPr>
        </p:nvSpPr>
        <p:spPr>
          <a:xfrm>
            <a:off x="7842879" y="3540961"/>
            <a:ext cx="1655347"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10" name="Content Placeholder 2"/>
          <p:cNvSpPr>
            <a:spLocks noGrp="1"/>
          </p:cNvSpPr>
          <p:nvPr>
            <p:ph idx="17" hasCustomPrompt="1"/>
          </p:nvPr>
        </p:nvSpPr>
        <p:spPr>
          <a:xfrm>
            <a:off x="6668342" y="3017840"/>
            <a:ext cx="4004423"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4" name="Text Placeholder 6"/>
          <p:cNvSpPr>
            <a:spLocks noGrp="1"/>
          </p:cNvSpPr>
          <p:nvPr>
            <p:ph type="body" sz="quarter" idx="22" hasCustomPrompt="1"/>
          </p:nvPr>
        </p:nvSpPr>
        <p:spPr>
          <a:xfrm>
            <a:off x="6620525" y="4766208"/>
            <a:ext cx="4052240"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7" name="Text Placeholder 6"/>
          <p:cNvSpPr>
            <a:spLocks noGrp="1"/>
          </p:cNvSpPr>
          <p:nvPr>
            <p:ph type="body" sz="quarter" idx="24"/>
          </p:nvPr>
        </p:nvSpPr>
        <p:spPr>
          <a:xfrm>
            <a:off x="531810" y="1671637"/>
            <a:ext cx="11083928" cy="87530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6" name="Picture Placeholder 2"/>
          <p:cNvSpPr>
            <a:spLocks noGrp="1"/>
          </p:cNvSpPr>
          <p:nvPr>
            <p:ph type="pic" idx="25"/>
          </p:nvPr>
        </p:nvSpPr>
        <p:spPr>
          <a:xfrm>
            <a:off x="2727951" y="3540961"/>
            <a:ext cx="1655347"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20" name="Content Placeholder 2"/>
          <p:cNvSpPr>
            <a:spLocks noGrp="1"/>
          </p:cNvSpPr>
          <p:nvPr>
            <p:ph idx="26" hasCustomPrompt="1"/>
          </p:nvPr>
        </p:nvSpPr>
        <p:spPr>
          <a:xfrm>
            <a:off x="1553414" y="3017840"/>
            <a:ext cx="4004423"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21" name="Text Placeholder 6"/>
          <p:cNvSpPr>
            <a:spLocks noGrp="1"/>
          </p:cNvSpPr>
          <p:nvPr>
            <p:ph type="body" sz="quarter" idx="27" hasCustomPrompt="1"/>
          </p:nvPr>
        </p:nvSpPr>
        <p:spPr>
          <a:xfrm>
            <a:off x="1505597" y="4766208"/>
            <a:ext cx="4052240"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cxnSp>
        <p:nvCxnSpPr>
          <p:cNvPr id="4" name="Straight Connector 3"/>
          <p:cNvCxnSpPr/>
          <p:nvPr userDrawn="1"/>
        </p:nvCxnSpPr>
        <p:spPr>
          <a:xfrm>
            <a:off x="1505597" y="4766208"/>
            <a:ext cx="4052240"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620525" y="4766208"/>
            <a:ext cx="4052240"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405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 Subtitle">
    <p:spTree>
      <p:nvGrpSpPr>
        <p:cNvPr id="1" name=""/>
        <p:cNvGrpSpPr/>
        <p:nvPr/>
      </p:nvGrpSpPr>
      <p:grpSpPr>
        <a:xfrm>
          <a:off x="0" y="0"/>
          <a:ext cx="0" cy="0"/>
          <a:chOff x="0" y="0"/>
          <a:chExt cx="0" cy="0"/>
        </a:xfrm>
      </p:grpSpPr>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2" name="Picture Placeholder 2"/>
          <p:cNvSpPr>
            <a:spLocks noGrp="1"/>
          </p:cNvSpPr>
          <p:nvPr>
            <p:ph type="pic" idx="13"/>
          </p:nvPr>
        </p:nvSpPr>
        <p:spPr>
          <a:xfrm>
            <a:off x="531809" y="3014799"/>
            <a:ext cx="11083929" cy="3357426"/>
          </a:xfrm>
          <a:prstGeom prst="rect">
            <a:avLst/>
          </a:prstGeom>
        </p:spPr>
        <p:txBody>
          <a:bodyPr anchor="ctr">
            <a:normAutofit/>
          </a:bodyPr>
          <a:lstStyle>
            <a:lvl1pPr marL="0" indent="0" algn="ctr">
              <a:lnSpc>
                <a:spcPct val="100000"/>
              </a:lnSpc>
              <a:buNone/>
              <a:defRPr sz="900">
                <a:latin typeface="Proxima Nova Rg" panose="02000506030000020004"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3" name="Text Placeholder 6"/>
          <p:cNvSpPr>
            <a:spLocks noGrp="1"/>
          </p:cNvSpPr>
          <p:nvPr>
            <p:ph type="body" sz="quarter" idx="24"/>
          </p:nvPr>
        </p:nvSpPr>
        <p:spPr>
          <a:xfrm>
            <a:off x="531810" y="1671637"/>
            <a:ext cx="11083928" cy="87530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1123267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 Subtitle">
    <p:spTree>
      <p:nvGrpSpPr>
        <p:cNvPr id="1" name=""/>
        <p:cNvGrpSpPr/>
        <p:nvPr/>
      </p:nvGrpSpPr>
      <p:grpSpPr>
        <a:xfrm>
          <a:off x="0" y="0"/>
          <a:ext cx="0" cy="0"/>
          <a:chOff x="0" y="0"/>
          <a:chExt cx="0" cy="0"/>
        </a:xfrm>
      </p:grpSpPr>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2" name="Picture Placeholder 2"/>
          <p:cNvSpPr>
            <a:spLocks noGrp="1"/>
          </p:cNvSpPr>
          <p:nvPr>
            <p:ph type="pic" idx="13"/>
          </p:nvPr>
        </p:nvSpPr>
        <p:spPr>
          <a:xfrm>
            <a:off x="5529263" y="1671637"/>
            <a:ext cx="6086475" cy="4700588"/>
          </a:xfrm>
          <a:prstGeom prst="rect">
            <a:avLst/>
          </a:prstGeom>
        </p:spPr>
        <p:txBody>
          <a:bodyPr anchor="ctr">
            <a:normAutofit/>
          </a:bodyPr>
          <a:lstStyle>
            <a:lvl1pPr marL="0" indent="0" algn="ctr">
              <a:lnSpc>
                <a:spcPct val="100000"/>
              </a:lnSpc>
              <a:buNone/>
              <a:defRPr sz="900">
                <a:latin typeface="Proxima Nova Rg" panose="02000506030000020004"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3" name="Text Placeholder 6"/>
          <p:cNvSpPr>
            <a:spLocks noGrp="1"/>
          </p:cNvSpPr>
          <p:nvPr>
            <p:ph type="body" sz="quarter" idx="24"/>
          </p:nvPr>
        </p:nvSpPr>
        <p:spPr>
          <a:xfrm>
            <a:off x="531809" y="1671637"/>
            <a:ext cx="4497391" cy="4700588"/>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49757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0955337"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541607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834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26361" y="2557463"/>
            <a:ext cx="4739280" cy="1743076"/>
          </a:xfrm>
          <a:prstGeom prst="rect">
            <a:avLst/>
          </a:prstGeom>
        </p:spPr>
      </p:pic>
    </p:spTree>
    <p:extLst>
      <p:ext uri="{BB962C8B-B14F-4D97-AF65-F5344CB8AC3E}">
        <p14:creationId xmlns:p14="http://schemas.microsoft.com/office/powerpoint/2010/main" val="892285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278" y="0"/>
            <a:ext cx="121925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21698" y="2555748"/>
            <a:ext cx="4748604" cy="1746504"/>
          </a:xfrm>
          <a:prstGeom prst="rect">
            <a:avLst/>
          </a:prstGeom>
        </p:spPr>
      </p:pic>
    </p:spTree>
    <p:extLst>
      <p:ext uri="{BB962C8B-B14F-4D97-AF65-F5344CB8AC3E}">
        <p14:creationId xmlns:p14="http://schemas.microsoft.com/office/powerpoint/2010/main" val="1531050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97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3538264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7351" y="1749976"/>
            <a:ext cx="7689903" cy="3550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15825" y="238992"/>
            <a:ext cx="2175405" cy="800099"/>
          </a:xfrm>
          <a:prstGeom prst="rect">
            <a:avLst/>
          </a:prstGeom>
        </p:spPr>
      </p:pic>
      <p:sp>
        <p:nvSpPr>
          <p:cNvPr id="3" name="Subtitle 2"/>
          <p:cNvSpPr>
            <a:spLocks noGrp="1"/>
          </p:cNvSpPr>
          <p:nvPr>
            <p:ph type="subTitle" idx="1"/>
          </p:nvPr>
        </p:nvSpPr>
        <p:spPr>
          <a:xfrm>
            <a:off x="571501" y="4659927"/>
            <a:ext cx="6869823" cy="468184"/>
          </a:xfrm>
          <a:prstGeom prst="rect">
            <a:avLst/>
          </a:prstGeo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itle 1"/>
          <p:cNvSpPr>
            <a:spLocks noGrp="1"/>
          </p:cNvSpPr>
          <p:nvPr>
            <p:ph type="ctrTitle"/>
          </p:nvPr>
        </p:nvSpPr>
        <p:spPr>
          <a:xfrm>
            <a:off x="571501" y="1960183"/>
            <a:ext cx="6869823" cy="2527153"/>
          </a:xfrm>
          <a:prstGeom prst="rect">
            <a:avLst/>
          </a:prstGeom>
        </p:spPr>
        <p:txBody>
          <a:bodyPr anchor="ctr"/>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1951592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210160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2309940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465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156064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9271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5872573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1210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79559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613224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4586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7563" y="0"/>
            <a:ext cx="5024437" cy="6858000"/>
          </a:xfrm>
          <a:prstGeom prst="rect">
            <a:avLst/>
          </a:prstGeom>
        </p:spPr>
      </p:pic>
      <p:sp>
        <p:nvSpPr>
          <p:cNvPr id="6" name="Text Placeholder 2"/>
          <p:cNvSpPr>
            <a:spLocks noGrp="1"/>
          </p:cNvSpPr>
          <p:nvPr>
            <p:ph type="body" idx="1"/>
          </p:nvPr>
        </p:nvSpPr>
        <p:spPr>
          <a:xfrm>
            <a:off x="531809" y="1523999"/>
            <a:ext cx="6054729" cy="4805364"/>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163023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091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167540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727770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72355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578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1752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8915649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25824539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253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417982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167563" y="0"/>
            <a:ext cx="5024577" cy="6858000"/>
          </a:xfrm>
          <a:prstGeom prst="rect">
            <a:avLst/>
          </a:prstGeom>
        </p:spPr>
      </p:pic>
      <p:sp>
        <p:nvSpPr>
          <p:cNvPr id="6" name="Text Placeholder 2"/>
          <p:cNvSpPr>
            <a:spLocks noGrp="1"/>
          </p:cNvSpPr>
          <p:nvPr>
            <p:ph type="body" idx="1"/>
          </p:nvPr>
        </p:nvSpPr>
        <p:spPr>
          <a:xfrm>
            <a:off x="531809" y="1523999"/>
            <a:ext cx="6054729" cy="4805364"/>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9146789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8336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589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252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1720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8570" y="6170058"/>
            <a:ext cx="11474238" cy="331946"/>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551127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1165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323089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895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547615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8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167285" y="16933"/>
            <a:ext cx="5024716" cy="6858000"/>
          </a:xfrm>
          <a:prstGeom prst="rect">
            <a:avLst/>
          </a:prstGeom>
        </p:spPr>
      </p:pic>
      <p:sp>
        <p:nvSpPr>
          <p:cNvPr id="3" name="Text Placeholder 2"/>
          <p:cNvSpPr>
            <a:spLocks noGrp="1"/>
          </p:cNvSpPr>
          <p:nvPr>
            <p:ph type="body" idx="1"/>
          </p:nvPr>
        </p:nvSpPr>
        <p:spPr>
          <a:xfrm>
            <a:off x="531809" y="1523999"/>
            <a:ext cx="6054729" cy="4805364"/>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098420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8271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6530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87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3685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219378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971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353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5383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1336134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Tree>
    <p:extLst>
      <p:ext uri="{BB962C8B-B14F-4D97-AF65-F5344CB8AC3E}">
        <p14:creationId xmlns:p14="http://schemas.microsoft.com/office/powerpoint/2010/main" val="1773125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839" y="0"/>
            <a:ext cx="5024716" cy="6858000"/>
          </a:xfrm>
          <a:prstGeom prst="rect">
            <a:avLst/>
          </a:prstGeom>
        </p:spPr>
      </p:pic>
      <p:sp>
        <p:nvSpPr>
          <p:cNvPr id="7" name="Rectangle 6"/>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0" name="Text Placeholder 2"/>
          <p:cNvSpPr>
            <a:spLocks noGrp="1"/>
          </p:cNvSpPr>
          <p:nvPr>
            <p:ph type="body" idx="1"/>
          </p:nvPr>
        </p:nvSpPr>
        <p:spPr>
          <a:xfrm>
            <a:off x="5503857" y="1523999"/>
            <a:ext cx="6183321" cy="4805363"/>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469994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6009294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666715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9295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Question….</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50204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Answer…</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62202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34634025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9" name="Title 1">
            <a:extLst>
              <a:ext uri="{FF2B5EF4-FFF2-40B4-BE49-F238E27FC236}">
                <a16:creationId xmlns:a16="http://schemas.microsoft.com/office/drawing/2014/main" id="{C610877B-30C7-48C5-8BDA-CA0DB0C7F805}"/>
              </a:ext>
            </a:extLst>
          </p:cNvPr>
          <p:cNvSpPr txBox="1">
            <a:spLocks/>
          </p:cNvSpPr>
          <p:nvPr userDrawn="1"/>
        </p:nvSpPr>
        <p:spPr>
          <a:xfrm>
            <a:off x="201592" y="6219373"/>
            <a:ext cx="11778205" cy="587829"/>
          </a:xfrm>
          <a:prstGeom prst="rect">
            <a:avLst/>
          </a:prstGeom>
          <a:solidFill>
            <a:schemeClr val="bg1"/>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u="sng" dirty="0">
                <a:solidFill>
                  <a:srgbClr val="0070C0"/>
                </a:solidFill>
              </a:rPr>
              <a:t>Click to edit Lab URL</a:t>
            </a:r>
          </a:p>
        </p:txBody>
      </p:sp>
    </p:spTree>
    <p:extLst>
      <p:ext uri="{BB962C8B-B14F-4D97-AF65-F5344CB8AC3E}">
        <p14:creationId xmlns:p14="http://schemas.microsoft.com/office/powerpoint/2010/main" val="38304065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5497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811764"/>
            <a:ext cx="11905861"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89045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90135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5032555" cy="6858001"/>
          </a:xfrm>
          <a:prstGeom prst="rect">
            <a:avLst/>
          </a:prstGeom>
        </p:spPr>
      </p:pic>
      <p:sp>
        <p:nvSpPr>
          <p:cNvPr id="7" name="Rectangle 6"/>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0" name="Text Placeholder 2"/>
          <p:cNvSpPr>
            <a:spLocks noGrp="1"/>
          </p:cNvSpPr>
          <p:nvPr>
            <p:ph type="body" idx="1"/>
          </p:nvPr>
        </p:nvSpPr>
        <p:spPr>
          <a:xfrm>
            <a:off x="5503857" y="1523999"/>
            <a:ext cx="6183321" cy="4805363"/>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73024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7511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053863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60342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1322478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697588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009950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431474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7578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9356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a:prstGeom prst="rect">
            <a:avLst/>
          </a:prstGeo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3200672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61" y="0"/>
            <a:ext cx="5029479" cy="6858000"/>
          </a:xfrm>
          <a:prstGeom prst="rect">
            <a:avLst/>
          </a:prstGeom>
        </p:spPr>
      </p:pic>
      <p:sp>
        <p:nvSpPr>
          <p:cNvPr id="3" name="Text Placeholder 2"/>
          <p:cNvSpPr>
            <a:spLocks noGrp="1"/>
          </p:cNvSpPr>
          <p:nvPr>
            <p:ph type="body" idx="1"/>
          </p:nvPr>
        </p:nvSpPr>
        <p:spPr>
          <a:xfrm>
            <a:off x="5503857" y="1523999"/>
            <a:ext cx="6183321" cy="4805363"/>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6799872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20.02.2018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8355693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t>LAB</a:t>
            </a:r>
          </a:p>
        </p:txBody>
      </p:sp>
      <p:sp>
        <p:nvSpPr>
          <p:cNvPr id="10" name="Text Placeholder 4">
            <a:extLst>
              <a:ext uri="{FF2B5EF4-FFF2-40B4-BE49-F238E27FC236}">
                <a16:creationId xmlns:a16="http://schemas.microsoft.com/office/drawing/2014/main" id="{A221B66F-2E32-4BE4-B954-973DAFD6A051}"/>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14713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7855068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553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293213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0189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88145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461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33685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89640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Levels">
    <p:spTree>
      <p:nvGrpSpPr>
        <p:cNvPr id="1" name=""/>
        <p:cNvGrpSpPr/>
        <p:nvPr/>
      </p:nvGrpSpPr>
      <p:grpSpPr>
        <a:xfrm>
          <a:off x="0" y="0"/>
          <a:ext cx="0" cy="0"/>
          <a:chOff x="0" y="0"/>
          <a:chExt cx="0" cy="0"/>
        </a:xfrm>
      </p:grpSpPr>
      <p:sp>
        <p:nvSpPr>
          <p:cNvPr id="4" name="Text Placeholder 6"/>
          <p:cNvSpPr>
            <a:spLocks noGrp="1"/>
          </p:cNvSpPr>
          <p:nvPr>
            <p:ph type="body" sz="quarter" idx="20"/>
          </p:nvPr>
        </p:nvSpPr>
        <p:spPr>
          <a:xfrm>
            <a:off x="531810" y="1671637"/>
            <a:ext cx="11083928" cy="471487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
        <p:nvSpPr>
          <p:cNvPr id="5" name="Rectangle 4"/>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4314777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963004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5276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37148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88865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8895733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70294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582693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0617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99805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770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tags" Target="../tags/tag11.xml"/><Relationship Id="rId21" Type="http://schemas.openxmlformats.org/officeDocument/2006/relationships/slideLayout" Target="../slideLayouts/slideLayout39.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tags" Target="../tags/tag1.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theme" Target="../theme/theme2.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26.xml"/><Relationship Id="rId51" Type="http://schemas.openxmlformats.org/officeDocument/2006/relationships/tags" Target="../tags/tag23.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38.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theme" Target="../theme/theme4.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5.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813236"/>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51" r:id="rId3"/>
    <p:sldLayoutId id="2147483676" r:id="rId4"/>
    <p:sldLayoutId id="2147483679" r:id="rId5"/>
    <p:sldLayoutId id="2147483667" r:id="rId6"/>
    <p:sldLayoutId id="2147483677" r:id="rId7"/>
    <p:sldLayoutId id="2147483682" r:id="rId8"/>
    <p:sldLayoutId id="2147483668" r:id="rId9"/>
    <p:sldLayoutId id="2147483669" r:id="rId10"/>
    <p:sldLayoutId id="2147483670" r:id="rId11"/>
    <p:sldLayoutId id="2147483671" r:id="rId12"/>
    <p:sldLayoutId id="2147483672" r:id="rId13"/>
    <p:sldLayoutId id="2147483652" r:id="rId14"/>
    <p:sldLayoutId id="2147483686" r:id="rId15"/>
    <p:sldLayoutId id="2147483665" r:id="rId16"/>
    <p:sldLayoutId id="2147483666"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2891212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103154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66" r:id="rId13"/>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#70-533 @ITProGuru</a:t>
            </a:r>
          </a:p>
        </p:txBody>
      </p:sp>
    </p:spTree>
    <p:extLst>
      <p:ext uri="{BB962C8B-B14F-4D97-AF65-F5344CB8AC3E}">
        <p14:creationId xmlns:p14="http://schemas.microsoft.com/office/powerpoint/2010/main" val="244069233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1505927"/>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87638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0.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51.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1.md" TargetMode="External"/><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3.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1.xml"/><Relationship Id="rId1" Type="http://schemas.openxmlformats.org/officeDocument/2006/relationships/tags" Target="../tags/tag4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1.xml"/><Relationship Id="rId1" Type="http://schemas.openxmlformats.org/officeDocument/2006/relationships/tags" Target="../tags/tag42.xml"/><Relationship Id="rId5" Type="http://schemas.openxmlformats.org/officeDocument/2006/relationships/image" Target="../media/image44.emf"/><Relationship Id="rId4" Type="http://schemas.openxmlformats.org/officeDocument/2006/relationships/image" Target="../media/image43.emf"/></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0.xml"/><Relationship Id="rId1" Type="http://schemas.openxmlformats.org/officeDocument/2006/relationships/slideLayout" Target="../slideLayouts/slideLayout52.xml"/><Relationship Id="rId5" Type="http://schemas.openxmlformats.org/officeDocument/2006/relationships/image" Target="../media/image47.png"/><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1.xml"/><Relationship Id="rId1" Type="http://schemas.openxmlformats.org/officeDocument/2006/relationships/tags" Target="../tags/tag43.xml"/><Relationship Id="rId5" Type="http://schemas.openxmlformats.org/officeDocument/2006/relationships/image" Target="../media/image49.png"/><Relationship Id="rId4" Type="http://schemas.openxmlformats.org/officeDocument/2006/relationships/hyperlink" Target="https://github.com/Azure/azure-quickstart-template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1.xml"/><Relationship Id="rId1" Type="http://schemas.openxmlformats.org/officeDocument/2006/relationships/tags" Target="../tags/tag44.xml"/><Relationship Id="rId5" Type="http://schemas.openxmlformats.org/officeDocument/2006/relationships/image" Target="../media/image50.png"/><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1.xml"/><Relationship Id="rId1" Type="http://schemas.openxmlformats.org/officeDocument/2006/relationships/tags" Target="../tags/tag45.xml"/><Relationship Id="rId5" Type="http://schemas.openxmlformats.org/officeDocument/2006/relationships/image" Target="../media/image43.emf"/><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1.xml"/><Relationship Id="rId1" Type="http://schemas.openxmlformats.org/officeDocument/2006/relationships/tags" Target="../tags/tag4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1.xml"/><Relationship Id="rId1" Type="http://schemas.openxmlformats.org/officeDocument/2006/relationships/tags" Target="../tags/tag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3.xml"/><Relationship Id="rId1" Type="http://schemas.openxmlformats.org/officeDocument/2006/relationships/tags" Target="../tags/tag4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1.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1.xml"/><Relationship Id="rId1" Type="http://schemas.openxmlformats.org/officeDocument/2006/relationships/tags" Target="../tags/tag5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1.xml"/><Relationship Id="rId1" Type="http://schemas.openxmlformats.org/officeDocument/2006/relationships/tags" Target="../tags/tag5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1.xml"/><Relationship Id="rId1" Type="http://schemas.openxmlformats.org/officeDocument/2006/relationships/tags" Target="../tags/tag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3.md" TargetMode="External"/><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43.xml"/><Relationship Id="rId1" Type="http://schemas.openxmlformats.org/officeDocument/2006/relationships/slideLayout" Target="../slideLayouts/slideLayout47.xml"/><Relationship Id="rId4" Type="http://schemas.openxmlformats.org/officeDocument/2006/relationships/hyperlink" Target="https://docs.microsoft.com/en-us/azure/virtual-network/virtual-network-ip-addresses-overview-arm#public-ip-addresse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47.xml"/><Relationship Id="rId4" Type="http://schemas.openxmlformats.org/officeDocument/2006/relationships/hyperlink" Target="https://docs.microsoft.com/en-us/azure/dns/dns-overview"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47.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51.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5.md" TargetMode="External"/><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5.xml"/></Relationships>
</file>

<file path=ppt/slides/_rels/slide5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6.xml"/><Relationship Id="rId1" Type="http://schemas.openxmlformats.org/officeDocument/2006/relationships/slideLayout" Target="../slideLayouts/slideLayout99.xml"/><Relationship Id="rId4" Type="http://schemas.openxmlformats.org/officeDocument/2006/relationships/image" Target="../media/image6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7.xml"/><Relationship Id="rId1" Type="http://schemas.openxmlformats.org/officeDocument/2006/relationships/slideLayout" Target="../slideLayouts/slideLayout99.xml"/><Relationship Id="rId5" Type="http://schemas.openxmlformats.org/officeDocument/2006/relationships/image" Target="../media/image63.emf"/><Relationship Id="rId4" Type="http://schemas.openxmlformats.org/officeDocument/2006/relationships/image" Target="../media/image62.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4.md" TargetMode="External"/><Relationship Id="rId2" Type="http://schemas.openxmlformats.org/officeDocument/2006/relationships/notesSlide" Target="../notesSlides/notesSlide60.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15601F8-64EF-4B9D-9E74-38E9449C5000}"/>
              </a:ext>
            </a:extLst>
          </p:cNvPr>
          <p:cNvSpPr>
            <a:spLocks noGrp="1"/>
          </p:cNvSpPr>
          <p:nvPr>
            <p:ph type="subTitle" idx="1"/>
          </p:nvPr>
        </p:nvSpPr>
        <p:spPr/>
        <p:txBody>
          <a:bodyPr/>
          <a:lstStyle/>
          <a:p>
            <a:r>
              <a:rPr lang="en-US" dirty="0"/>
              <a:t>Azure Fundamentals</a:t>
            </a:r>
          </a:p>
        </p:txBody>
      </p:sp>
      <p:sp>
        <p:nvSpPr>
          <p:cNvPr id="3" name="Title 2">
            <a:extLst>
              <a:ext uri="{FF2B5EF4-FFF2-40B4-BE49-F238E27FC236}">
                <a16:creationId xmlns:a16="http://schemas.microsoft.com/office/drawing/2014/main" id="{FFF161A4-4397-45D9-8260-B4B277C9A664}"/>
              </a:ext>
            </a:extLst>
          </p:cNvPr>
          <p:cNvSpPr>
            <a:spLocks noGrp="1"/>
          </p:cNvSpPr>
          <p:nvPr>
            <p:ph type="ctrTitle"/>
          </p:nvPr>
        </p:nvSpPr>
        <p:spPr/>
        <p:txBody>
          <a:bodyPr/>
          <a:lstStyle/>
          <a:p>
            <a:r>
              <a:rPr lang="en-US" dirty="0"/>
              <a:t>Azure Workshop</a:t>
            </a:r>
          </a:p>
        </p:txBody>
      </p:sp>
    </p:spTree>
    <p:extLst>
      <p:ext uri="{BB962C8B-B14F-4D97-AF65-F5344CB8AC3E}">
        <p14:creationId xmlns:p14="http://schemas.microsoft.com/office/powerpoint/2010/main" val="1247600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680464" y="4894339"/>
            <a:ext cx="2042462" cy="256751"/>
          </a:xfrm>
          <a:prstGeom prst="rect">
            <a:avLst/>
          </a:prstGeom>
          <a:noFill/>
        </p:spPr>
        <p:txBody>
          <a:bodyPr wrap="none" lIns="134451" tIns="107561" rIns="134451" bIns="107561" rtlCol="0">
            <a:noAutofit/>
          </a:bodyPr>
          <a:lstStyle/>
          <a:p>
            <a:pPr defTabSz="685478" fontAlgn="base">
              <a:lnSpc>
                <a:spcPct val="90000"/>
              </a:lnSpc>
              <a:spcBef>
                <a:spcPct val="0"/>
              </a:spcBef>
              <a:spcAft>
                <a:spcPts val="441"/>
              </a:spcAft>
              <a:defRPr/>
            </a:pPr>
            <a:r>
              <a:rPr lang="de-DE" sz="2100" b="1" dirty="0">
                <a:solidFill>
                  <a:srgbClr val="FFFFFF">
                    <a:lumMod val="50000"/>
                  </a:srgbClr>
                </a:solidFill>
                <a:latin typeface="Segoe UI Light"/>
                <a:cs typeface="Arial" charset="0"/>
              </a:rPr>
              <a:t>http://azureplatform.azurewebsites.net/</a:t>
            </a:r>
            <a:endParaRPr lang="en-US" sz="2100" b="1" dirty="0">
              <a:solidFill>
                <a:srgbClr val="FFFFFF">
                  <a:lumMod val="50000"/>
                </a:srgbClr>
              </a:solidFill>
              <a:latin typeface="Segoe UI Light"/>
              <a:cs typeface="Arial" charset="0"/>
            </a:endParaRPr>
          </a:p>
        </p:txBody>
      </p:sp>
      <p:sp>
        <p:nvSpPr>
          <p:cNvPr id="17" name="TextBox 16"/>
          <p:cNvSpPr txBox="1"/>
          <p:nvPr/>
        </p:nvSpPr>
        <p:spPr>
          <a:xfrm rot="16200000">
            <a:off x="9742002" y="5471894"/>
            <a:ext cx="1316435" cy="257783"/>
          </a:xfrm>
          <a:prstGeom prst="rect">
            <a:avLst/>
          </a:prstGeom>
          <a:noFill/>
        </p:spPr>
        <p:txBody>
          <a:bodyPr wrap="none" lIns="134451" tIns="107561" rIns="134451" bIns="107561" rtlCol="0">
            <a:noAutofit/>
          </a:bodyPr>
          <a:lstStyle/>
          <a:p>
            <a:pPr algn="r" defTabSz="685478" fontAlgn="base">
              <a:lnSpc>
                <a:spcPct val="90000"/>
              </a:lnSpc>
              <a:spcBef>
                <a:spcPct val="0"/>
              </a:spcBef>
              <a:spcAft>
                <a:spcPts val="441"/>
              </a:spcAft>
              <a:defRPr/>
            </a:pPr>
            <a:r>
              <a:rPr lang="de-DE" sz="900" b="1" dirty="0">
                <a:solidFill>
                  <a:srgbClr val="FFFFFF">
                    <a:lumMod val="50000"/>
                  </a:srgbClr>
                </a:solidFill>
                <a:latin typeface="Segoe UI Light"/>
                <a:cs typeface="Arial" charset="0"/>
              </a:rPr>
              <a:t>* Preview Services</a:t>
            </a:r>
            <a:endParaRPr lang="en-US" sz="900" b="1" dirty="0">
              <a:solidFill>
                <a:srgbClr val="FFFFFF">
                  <a:lumMod val="50000"/>
                </a:srgbClr>
              </a:solidFill>
              <a:latin typeface="Segoe UI Light"/>
              <a:cs typeface="Arial"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116" y="4146268"/>
            <a:ext cx="2264569" cy="12287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665" y="2530305"/>
            <a:ext cx="2232422" cy="158234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2190" y="964604"/>
            <a:ext cx="2218135" cy="1571625"/>
          </a:xfrm>
          <a:prstGeom prst="rect">
            <a:avLst/>
          </a:prstGeom>
        </p:spPr>
      </p:pic>
      <p:pic>
        <p:nvPicPr>
          <p:cNvPr id="23" name="Picture 22"/>
          <p:cNvPicPr>
            <a:picLocks noChangeAspect="1"/>
          </p:cNvPicPr>
          <p:nvPr/>
        </p:nvPicPr>
        <p:blipFill rotWithShape="1">
          <a:blip r:embed="rId6">
            <a:extLst>
              <a:ext uri="{28A0092B-C50C-407E-A947-70E740481C1C}">
                <a14:useLocalDpi xmlns:a14="http://schemas.microsoft.com/office/drawing/2010/main" val="0"/>
              </a:ext>
            </a:extLst>
          </a:blip>
          <a:srcRect b="7848"/>
          <a:stretch/>
        </p:blipFill>
        <p:spPr>
          <a:xfrm>
            <a:off x="2250879" y="5441672"/>
            <a:ext cx="7690247" cy="523361"/>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2631" y="936932"/>
            <a:ext cx="2218135" cy="1571625"/>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7393" y="2538611"/>
            <a:ext cx="2264569" cy="1246585"/>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0340" y="3819192"/>
            <a:ext cx="2207419" cy="1585913"/>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99955" y="941450"/>
            <a:ext cx="2228850" cy="1600200"/>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3527" y="2536887"/>
            <a:ext cx="2221706" cy="1268016"/>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98765" y="3800141"/>
            <a:ext cx="2235994" cy="1603772"/>
          </a:xfrm>
          <a:prstGeom prst="rect">
            <a:avLst/>
          </a:prstGeom>
        </p:spPr>
      </p:pic>
      <p:sp>
        <p:nvSpPr>
          <p:cNvPr id="22" name="Title 1">
            <a:extLst>
              <a:ext uri="{FF2B5EF4-FFF2-40B4-BE49-F238E27FC236}">
                <a16:creationId xmlns:a16="http://schemas.microsoft.com/office/drawing/2014/main" id="{E61D9FAD-89A1-4703-A4AA-B242F487ED64}"/>
              </a:ext>
            </a:extLst>
          </p:cNvPr>
          <p:cNvSpPr txBox="1">
            <a:spLocks/>
          </p:cNvSpPr>
          <p:nvPr/>
        </p:nvSpPr>
        <p:spPr>
          <a:xfrm>
            <a:off x="451908" y="129589"/>
            <a:ext cx="7773988" cy="74066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kern="0" dirty="0"/>
              <a:t>Azure services</a:t>
            </a:r>
          </a:p>
        </p:txBody>
      </p:sp>
      <p:pic>
        <p:nvPicPr>
          <p:cNvPr id="24" name="Picture 23">
            <a:extLst>
              <a:ext uri="{FF2B5EF4-FFF2-40B4-BE49-F238E27FC236}">
                <a16:creationId xmlns:a16="http://schemas.microsoft.com/office/drawing/2014/main" id="{FC22CA56-CDB1-4F7F-8EB4-B51E4EDF37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bwMode="auto">
          <a:xfrm>
            <a:off x="1982789" y="1021215"/>
            <a:ext cx="8400399"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Azure services allow you to:</a:t>
            </a:r>
          </a:p>
          <a:p>
            <a:pPr lvl="1"/>
            <a:r>
              <a:rPr lang="en-US" dirty="0">
                <a:solidFill>
                  <a:srgbClr val="000000"/>
                </a:solidFill>
              </a:rPr>
              <a:t>Deploy and operate cloud-based applications</a:t>
            </a:r>
          </a:p>
          <a:p>
            <a:pPr lvl="1"/>
            <a:r>
              <a:rPr lang="en-US" dirty="0">
                <a:solidFill>
                  <a:srgbClr val="000000"/>
                </a:solidFill>
              </a:rPr>
              <a:t>Host workloads in the cloud</a:t>
            </a:r>
          </a:p>
          <a:p>
            <a:pPr lvl="1"/>
            <a:r>
              <a:rPr lang="en-US" dirty="0">
                <a:solidFill>
                  <a:srgbClr val="000000"/>
                </a:solidFill>
              </a:rPr>
              <a:t>Integrate cloud services with an on-premises infrastructure</a:t>
            </a:r>
          </a:p>
          <a:p>
            <a:r>
              <a:rPr lang="en-US" dirty="0">
                <a:solidFill>
                  <a:srgbClr val="000000"/>
                </a:solidFill>
              </a:rPr>
              <a:t>Datacenter placement follows the principle of pairing</a:t>
            </a:r>
          </a:p>
        </p:txBody>
      </p:sp>
      <p:pic>
        <p:nvPicPr>
          <p:cNvPr id="5" name="Picture 4" descr="Image of a world map, which displays the 24 regions across the world in which there are Azure datacenters."/>
          <p:cNvPicPr>
            <a:picLocks noChangeAspect="1"/>
          </p:cNvPicPr>
          <p:nvPr/>
        </p:nvPicPr>
        <p:blipFill>
          <a:blip r:embed="rId3"/>
          <a:stretch>
            <a:fillRect/>
          </a:stretch>
        </p:blipFill>
        <p:spPr>
          <a:xfrm>
            <a:off x="3603734" y="3387074"/>
            <a:ext cx="6092323" cy="3470925"/>
          </a:xfrm>
          <a:prstGeom prst="rect">
            <a:avLst/>
          </a:prstGeom>
        </p:spPr>
      </p:pic>
      <p:sp>
        <p:nvSpPr>
          <p:cNvPr id="11" name="Title 1">
            <a:extLst>
              <a:ext uri="{FF2B5EF4-FFF2-40B4-BE49-F238E27FC236}">
                <a16:creationId xmlns:a16="http://schemas.microsoft.com/office/drawing/2014/main" id="{487B826A-60B9-4ED8-8544-B7ED67A14221}"/>
              </a:ext>
            </a:extLst>
          </p:cNvPr>
          <p:cNvSpPr txBox="1">
            <a:spLocks/>
          </p:cNvSpPr>
          <p:nvPr/>
        </p:nvSpPr>
        <p:spPr>
          <a:xfrm>
            <a:off x="451908" y="129589"/>
            <a:ext cx="7773988" cy="74066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kern="0" dirty="0"/>
              <a:t>Azure services</a:t>
            </a:r>
          </a:p>
        </p:txBody>
      </p:sp>
      <p:pic>
        <p:nvPicPr>
          <p:cNvPr id="12" name="Picture 11">
            <a:extLst>
              <a:ext uri="{FF2B5EF4-FFF2-40B4-BE49-F238E27FC236}">
                <a16:creationId xmlns:a16="http://schemas.microsoft.com/office/drawing/2014/main" id="{AE5055B3-BFCD-4A25-998D-D68535CA6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361382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ECB4AD-5E77-4FDD-8CE4-200350471030}"/>
              </a:ext>
            </a:extLst>
          </p:cNvPr>
          <p:cNvSpPr>
            <a:spLocks noGrp="1"/>
          </p:cNvSpPr>
          <p:nvPr>
            <p:ph type="body" sz="quarter" idx="17"/>
          </p:nvPr>
        </p:nvSpPr>
        <p:spPr>
          <a:xfrm>
            <a:off x="4482125" y="1248811"/>
            <a:ext cx="2061777" cy="2062070"/>
          </a:xfrm>
        </p:spPr>
        <p:txBody>
          <a:bodyPr/>
          <a:lstStyle/>
          <a:p>
            <a:r>
              <a:rPr lang="en-US" dirty="0"/>
              <a:t>Azure Resource Manager </a:t>
            </a:r>
          </a:p>
        </p:txBody>
      </p:sp>
      <p:sp>
        <p:nvSpPr>
          <p:cNvPr id="3" name="Text Placeholder 2">
            <a:extLst>
              <a:ext uri="{FF2B5EF4-FFF2-40B4-BE49-F238E27FC236}">
                <a16:creationId xmlns:a16="http://schemas.microsoft.com/office/drawing/2014/main" id="{2DC64865-FC28-4BDA-B7B8-6538DEA787B2}"/>
              </a:ext>
            </a:extLst>
          </p:cNvPr>
          <p:cNvSpPr>
            <a:spLocks noGrp="1"/>
          </p:cNvSpPr>
          <p:nvPr>
            <p:ph type="body" sz="quarter" idx="18"/>
          </p:nvPr>
        </p:nvSpPr>
        <p:spPr>
          <a:xfrm>
            <a:off x="2420348" y="1248811"/>
            <a:ext cx="2061777" cy="2062070"/>
          </a:xfrm>
        </p:spPr>
        <p:txBody>
          <a:bodyPr/>
          <a:lstStyle/>
          <a:p>
            <a:r>
              <a:rPr lang="en-US" dirty="0"/>
              <a:t>App Service app</a:t>
            </a:r>
          </a:p>
        </p:txBody>
      </p:sp>
      <p:sp>
        <p:nvSpPr>
          <p:cNvPr id="4" name="Text Placeholder 3">
            <a:extLst>
              <a:ext uri="{FF2B5EF4-FFF2-40B4-BE49-F238E27FC236}">
                <a16:creationId xmlns:a16="http://schemas.microsoft.com/office/drawing/2014/main" id="{B3A60472-2336-4B5D-886B-AA926FA91435}"/>
              </a:ext>
            </a:extLst>
          </p:cNvPr>
          <p:cNvSpPr>
            <a:spLocks noGrp="1"/>
          </p:cNvSpPr>
          <p:nvPr>
            <p:ph type="body" sz="quarter" idx="19"/>
          </p:nvPr>
        </p:nvSpPr>
        <p:spPr>
          <a:xfrm>
            <a:off x="358570" y="1248811"/>
            <a:ext cx="2061777" cy="2062070"/>
          </a:xfrm>
        </p:spPr>
        <p:txBody>
          <a:bodyPr/>
          <a:lstStyle/>
          <a:p>
            <a:r>
              <a:rPr lang="en-US" dirty="0"/>
              <a:t>Account</a:t>
            </a:r>
          </a:p>
        </p:txBody>
      </p:sp>
      <p:sp>
        <p:nvSpPr>
          <p:cNvPr id="5" name="Title 4">
            <a:extLst>
              <a:ext uri="{FF2B5EF4-FFF2-40B4-BE49-F238E27FC236}">
                <a16:creationId xmlns:a16="http://schemas.microsoft.com/office/drawing/2014/main" id="{DDA65635-54CF-45A2-BEE6-A866964981C9}"/>
              </a:ext>
            </a:extLst>
          </p:cNvPr>
          <p:cNvSpPr>
            <a:spLocks noGrp="1"/>
          </p:cNvSpPr>
          <p:nvPr>
            <p:ph type="title"/>
          </p:nvPr>
        </p:nvSpPr>
        <p:spPr/>
        <p:txBody>
          <a:bodyPr/>
          <a:lstStyle/>
          <a:p>
            <a:r>
              <a:rPr lang="en-US" dirty="0"/>
              <a:t>Azure Vocabulary</a:t>
            </a:r>
          </a:p>
        </p:txBody>
      </p:sp>
      <p:sp>
        <p:nvSpPr>
          <p:cNvPr id="7" name="Text Placeholder 6">
            <a:extLst>
              <a:ext uri="{FF2B5EF4-FFF2-40B4-BE49-F238E27FC236}">
                <a16:creationId xmlns:a16="http://schemas.microsoft.com/office/drawing/2014/main" id="{858297D0-9B97-411B-9FA1-E2AE40056B74}"/>
              </a:ext>
            </a:extLst>
          </p:cNvPr>
          <p:cNvSpPr>
            <a:spLocks noGrp="1"/>
          </p:cNvSpPr>
          <p:nvPr>
            <p:ph type="body" sz="quarter" idx="20"/>
          </p:nvPr>
        </p:nvSpPr>
        <p:spPr>
          <a:xfrm>
            <a:off x="6543902" y="1248811"/>
            <a:ext cx="2061777" cy="2062070"/>
          </a:xfrm>
        </p:spPr>
        <p:txBody>
          <a:bodyPr/>
          <a:lstStyle/>
          <a:p>
            <a:r>
              <a:rPr lang="en-US" dirty="0"/>
              <a:t>Resource group</a:t>
            </a:r>
          </a:p>
        </p:txBody>
      </p:sp>
      <p:sp>
        <p:nvSpPr>
          <p:cNvPr id="8" name="Text Placeholder 1">
            <a:extLst>
              <a:ext uri="{FF2B5EF4-FFF2-40B4-BE49-F238E27FC236}">
                <a16:creationId xmlns:a16="http://schemas.microsoft.com/office/drawing/2014/main" id="{EC3BDBE6-8D37-49E0-A340-494599C6C10B}"/>
              </a:ext>
            </a:extLst>
          </p:cNvPr>
          <p:cNvSpPr txBox="1">
            <a:spLocks/>
          </p:cNvSpPr>
          <p:nvPr/>
        </p:nvSpPr>
        <p:spPr>
          <a:xfrm>
            <a:off x="2420347" y="3310881"/>
            <a:ext cx="2061777" cy="2062070"/>
          </a:xfrm>
          <a:prstGeom prst="rect">
            <a:avLst/>
          </a:prstGeom>
          <a:solidFill>
            <a:schemeClr val="accent4"/>
          </a:solidFill>
        </p:spPr>
        <p:txBody>
          <a:bodyPr vert="horz" wrap="square" lIns="365760" tIns="91440" rIns="365760" bIns="91440"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t>Subscription</a:t>
            </a:r>
          </a:p>
        </p:txBody>
      </p:sp>
      <p:sp>
        <p:nvSpPr>
          <p:cNvPr id="9" name="Text Placeholder 2">
            <a:extLst>
              <a:ext uri="{FF2B5EF4-FFF2-40B4-BE49-F238E27FC236}">
                <a16:creationId xmlns:a16="http://schemas.microsoft.com/office/drawing/2014/main" id="{8F16CEAE-881A-4F76-A00B-1C1B792203A3}"/>
              </a:ext>
            </a:extLst>
          </p:cNvPr>
          <p:cNvSpPr txBox="1">
            <a:spLocks/>
          </p:cNvSpPr>
          <p:nvPr/>
        </p:nvSpPr>
        <p:spPr>
          <a:xfrm>
            <a:off x="4482124" y="3310881"/>
            <a:ext cx="2061777" cy="2062070"/>
          </a:xfrm>
          <a:prstGeom prst="rect">
            <a:avLst/>
          </a:prstGeom>
          <a:solidFill>
            <a:schemeClr val="accent3"/>
          </a:solidFill>
        </p:spPr>
        <p:txBody>
          <a:bodyPr vert="horz" wrap="square" lIns="365760" tIns="91440" rIns="365760" bIns="91440"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Storage account</a:t>
            </a:r>
          </a:p>
        </p:txBody>
      </p:sp>
      <p:sp>
        <p:nvSpPr>
          <p:cNvPr id="10" name="Text Placeholder 3">
            <a:extLst>
              <a:ext uri="{FF2B5EF4-FFF2-40B4-BE49-F238E27FC236}">
                <a16:creationId xmlns:a16="http://schemas.microsoft.com/office/drawing/2014/main" id="{37E5AAA1-C606-4882-86CF-7936382DD823}"/>
              </a:ext>
            </a:extLst>
          </p:cNvPr>
          <p:cNvSpPr txBox="1">
            <a:spLocks/>
          </p:cNvSpPr>
          <p:nvPr/>
        </p:nvSpPr>
        <p:spPr>
          <a:xfrm>
            <a:off x="6543901" y="3310881"/>
            <a:ext cx="2061777" cy="2062070"/>
          </a:xfrm>
          <a:prstGeom prst="rect">
            <a:avLst/>
          </a:prstGeom>
          <a:solidFill>
            <a:schemeClr val="accent1"/>
          </a:solidFill>
        </p:spPr>
        <p:txBody>
          <a:bodyPr vert="horz" wrap="square" lIns="365760" tIns="91440" rIns="365760" bIns="91440"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Fault Domain</a:t>
            </a:r>
          </a:p>
          <a:p>
            <a:br>
              <a:rPr lang="en-US" dirty="0"/>
            </a:br>
            <a:r>
              <a:rPr lang="en-US" dirty="0"/>
              <a:t>Update Domain</a:t>
            </a:r>
          </a:p>
        </p:txBody>
      </p:sp>
      <p:sp>
        <p:nvSpPr>
          <p:cNvPr id="11" name="Text Placeholder 6">
            <a:extLst>
              <a:ext uri="{FF2B5EF4-FFF2-40B4-BE49-F238E27FC236}">
                <a16:creationId xmlns:a16="http://schemas.microsoft.com/office/drawing/2014/main" id="{36A5B080-A3FD-429A-9891-B62F71AB180E}"/>
              </a:ext>
            </a:extLst>
          </p:cNvPr>
          <p:cNvSpPr txBox="1">
            <a:spLocks/>
          </p:cNvSpPr>
          <p:nvPr/>
        </p:nvSpPr>
        <p:spPr>
          <a:xfrm>
            <a:off x="358570" y="3310881"/>
            <a:ext cx="2061777" cy="2062070"/>
          </a:xfrm>
          <a:prstGeom prst="rect">
            <a:avLst/>
          </a:prstGeom>
          <a:solidFill>
            <a:schemeClr val="accent5"/>
          </a:solidFill>
        </p:spPr>
        <p:txBody>
          <a:bodyPr vert="horz" wrap="square" lIns="365760" tIns="91440" rIns="365760" bIns="91440"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Region</a:t>
            </a:r>
          </a:p>
        </p:txBody>
      </p:sp>
    </p:spTree>
    <p:extLst>
      <p:ext uri="{BB962C8B-B14F-4D97-AF65-F5344CB8AC3E}">
        <p14:creationId xmlns:p14="http://schemas.microsoft.com/office/powerpoint/2010/main" val="31783111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Azure portal</a:t>
            </a:r>
          </a:p>
        </p:txBody>
      </p:sp>
      <p:pic>
        <p:nvPicPr>
          <p:cNvPr id="4" name="Picture 3" descr="C:\Users\Admin\AppData\Local\Temp\SNAGHTML1f0831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23087"/>
            <a:ext cx="9135514" cy="5596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F00445-297F-410F-9173-0114EC34D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2002393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7AC9F6-9E82-49A3-9200-EAC1FB2ABD28}"/>
              </a:ext>
            </a:extLst>
          </p:cNvPr>
          <p:cNvSpPr>
            <a:spLocks noGrp="1"/>
          </p:cNvSpPr>
          <p:nvPr>
            <p:ph type="ctrTitle" sz="quarter"/>
          </p:nvPr>
        </p:nvSpPr>
        <p:spPr>
          <a:xfrm>
            <a:off x="349251" y="1098654"/>
            <a:ext cx="11172267" cy="1011928"/>
          </a:xfrm>
        </p:spPr>
        <p:txBody>
          <a:bodyPr/>
          <a:lstStyle/>
          <a:p>
            <a:r>
              <a:rPr lang="en-US" dirty="0"/>
              <a:t>Navigating the Azure portals</a:t>
            </a:r>
          </a:p>
        </p:txBody>
      </p:sp>
    </p:spTree>
    <p:extLst>
      <p:ext uri="{BB962C8B-B14F-4D97-AF65-F5344CB8AC3E}">
        <p14:creationId xmlns:p14="http://schemas.microsoft.com/office/powerpoint/2010/main" val="3658391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tools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Windows PowerShell with Azure PowerShell modules:</a:t>
            </a:r>
          </a:p>
          <a:p>
            <a:pPr lvl="1"/>
            <a:r>
              <a:rPr lang="en-US" dirty="0"/>
              <a:t>Run commands and scripts to manage Azure from Windows, Linux, OS X</a:t>
            </a:r>
          </a:p>
          <a:p>
            <a:r>
              <a:rPr lang="en-US" dirty="0"/>
              <a:t>Azure CLI:</a:t>
            </a:r>
          </a:p>
          <a:p>
            <a:pPr lvl="1"/>
            <a:r>
              <a:rPr lang="en-US" dirty="0"/>
              <a:t>Run commands and scripts to manage Azure from Windows, Linux, OS X</a:t>
            </a:r>
          </a:p>
          <a:p>
            <a:r>
              <a:rPr lang="en-US" dirty="0"/>
              <a:t>Visual Studio with Azure SDK for .NET:</a:t>
            </a:r>
          </a:p>
          <a:p>
            <a:pPr lvl="1"/>
            <a:r>
              <a:rPr lang="en-US" dirty="0"/>
              <a:t>Build solutions targeting Azure</a:t>
            </a:r>
          </a:p>
          <a:p>
            <a:r>
              <a:rPr lang="en-US" dirty="0"/>
              <a:t>Azure Cloud Shell:</a:t>
            </a:r>
          </a:p>
          <a:p>
            <a:pPr lvl="1"/>
            <a:r>
              <a:rPr lang="en-US" dirty="0"/>
              <a:t>Use command line interactively directly from within the Azure portal</a:t>
            </a:r>
          </a:p>
        </p:txBody>
      </p:sp>
    </p:spTree>
    <p:extLst>
      <p:ext uri="{BB962C8B-B14F-4D97-AF65-F5344CB8AC3E}">
        <p14:creationId xmlns:p14="http://schemas.microsoft.com/office/powerpoint/2010/main" val="2170072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pricing</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No upfront costs</a:t>
            </a:r>
          </a:p>
          <a:p>
            <a:r>
              <a:rPr lang="en-US" dirty="0"/>
              <a:t>No termination fees</a:t>
            </a:r>
          </a:p>
          <a:p>
            <a:r>
              <a:rPr lang="en-US" dirty="0"/>
              <a:t>Pay only for what you use</a:t>
            </a:r>
          </a:p>
          <a:p>
            <a:r>
              <a:rPr lang="en-US" dirty="0"/>
              <a:t>Per minute billing</a:t>
            </a:r>
          </a:p>
        </p:txBody>
      </p:sp>
    </p:spTree>
    <p:extLst>
      <p:ext uri="{BB962C8B-B14F-4D97-AF65-F5344CB8AC3E}">
        <p14:creationId xmlns:p14="http://schemas.microsoft.com/office/powerpoint/2010/main" val="3644588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billing and support options</a:t>
            </a:r>
          </a:p>
        </p:txBody>
      </p:sp>
      <p:sp>
        <p:nvSpPr>
          <p:cNvPr id="4" name="Content Placeholder 2"/>
          <p:cNvSpPr>
            <a:spLocks noGrp="1"/>
          </p:cNvSpPr>
          <p:nvPr/>
        </p:nvSpPr>
        <p:spPr bwMode="auto">
          <a:xfrm>
            <a:off x="1982788" y="1021216"/>
            <a:ext cx="8119156" cy="5448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t>The most common Azure billing options include:</a:t>
            </a:r>
          </a:p>
          <a:p>
            <a:pPr marL="0" indent="0">
              <a:buNone/>
            </a:pPr>
            <a:endParaRPr lang="en-US" dirty="0"/>
          </a:p>
        </p:txBody>
      </p:sp>
      <p:grpSp>
        <p:nvGrpSpPr>
          <p:cNvPr id="5" name="Group 4" descr="An illustration that depicts the most common Azure billing options. On the top, icons of money and a clock depict Pay-As-You-Go. Under this illustration, icons of user agreement, money, and a user depict a purchase from a Microsoft reseller. Under this illustration, icons of user, money, and a briefcase depict purchase through an enterprise agreement."/>
          <p:cNvGrpSpPr/>
          <p:nvPr/>
        </p:nvGrpSpPr>
        <p:grpSpPr>
          <a:xfrm>
            <a:off x="1982787" y="1592227"/>
            <a:ext cx="8315936" cy="4708965"/>
            <a:chOff x="458787" y="1592226"/>
            <a:chExt cx="8315936" cy="4708965"/>
          </a:xfrm>
        </p:grpSpPr>
        <p:grpSp>
          <p:nvGrpSpPr>
            <p:cNvPr id="6" name="Group 5"/>
            <p:cNvGrpSpPr/>
            <p:nvPr/>
          </p:nvGrpSpPr>
          <p:grpSpPr>
            <a:xfrm>
              <a:off x="458788" y="1592226"/>
              <a:ext cx="8315935" cy="1457165"/>
              <a:chOff x="458788" y="2948912"/>
              <a:chExt cx="8315935" cy="1457165"/>
            </a:xfrm>
          </p:grpSpPr>
          <p:sp>
            <p:nvSpPr>
              <p:cNvPr id="19" name="Rectangle 18"/>
              <p:cNvSpPr/>
              <p:nvPr/>
            </p:nvSpPr>
            <p:spPr bwMode="auto">
              <a:xfrm>
                <a:off x="458788" y="2948912"/>
                <a:ext cx="8315935" cy="145716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0" hangingPunct="0"/>
                <a:r>
                  <a:rPr lang="en-GB" sz="3200" b="0" dirty="0">
                    <a:latin typeface="Segoe UI" panose="020B0502040204020203" pitchFamily="34" charset="0"/>
                    <a:cs typeface="Segoe UI" panose="020B0502040204020203" pitchFamily="34" charset="0"/>
                  </a:rPr>
                  <a:t>Pay-As-You-Go</a:t>
                </a:r>
              </a:p>
            </p:txBody>
          </p:sp>
          <p:grpSp>
            <p:nvGrpSpPr>
              <p:cNvPr id="20" name="Group 19"/>
              <p:cNvGrpSpPr/>
              <p:nvPr/>
            </p:nvGrpSpPr>
            <p:grpSpPr>
              <a:xfrm>
                <a:off x="6211605" y="3167589"/>
                <a:ext cx="2239435" cy="1104788"/>
                <a:chOff x="5861757" y="1566066"/>
                <a:chExt cx="2239435" cy="1104788"/>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1757" y="1678338"/>
                  <a:ext cx="1750198" cy="992516"/>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2719" y="1566066"/>
                  <a:ext cx="978473" cy="1104788"/>
                </a:xfrm>
                <a:prstGeom prst="rect">
                  <a:avLst/>
                </a:prstGeom>
              </p:spPr>
            </p:pic>
          </p:grpSp>
        </p:grpSp>
        <p:grpSp>
          <p:nvGrpSpPr>
            <p:cNvPr id="7" name="Group 6"/>
            <p:cNvGrpSpPr/>
            <p:nvPr/>
          </p:nvGrpSpPr>
          <p:grpSpPr>
            <a:xfrm>
              <a:off x="458787" y="3218126"/>
              <a:ext cx="8315935" cy="1457165"/>
              <a:chOff x="262009" y="3735183"/>
              <a:chExt cx="8315935" cy="1457165"/>
            </a:xfrm>
          </p:grpSpPr>
          <p:sp>
            <p:nvSpPr>
              <p:cNvPr id="14" name="Rectangle 13"/>
              <p:cNvSpPr/>
              <p:nvPr/>
            </p:nvSpPr>
            <p:spPr bwMode="auto">
              <a:xfrm>
                <a:off x="262009" y="3735183"/>
                <a:ext cx="8315935" cy="145716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0" hangingPunct="0"/>
                <a:r>
                  <a:rPr lang="en-US" sz="3200" b="0" dirty="0">
                    <a:latin typeface="Segoe UI" panose="020B0502040204020203" pitchFamily="34" charset="0"/>
                    <a:cs typeface="Segoe UI" panose="020B0502040204020203" pitchFamily="34" charset="0"/>
                  </a:rPr>
                  <a:t>Buy from a Microsoft Reseller</a:t>
                </a:r>
              </a:p>
            </p:txBody>
          </p:sp>
          <p:grpSp>
            <p:nvGrpSpPr>
              <p:cNvPr id="15" name="Group 14"/>
              <p:cNvGrpSpPr/>
              <p:nvPr/>
            </p:nvGrpSpPr>
            <p:grpSpPr>
              <a:xfrm>
                <a:off x="6173734" y="3856343"/>
                <a:ext cx="2196492" cy="1238488"/>
                <a:chOff x="5764875" y="3167589"/>
                <a:chExt cx="2196492" cy="1238488"/>
              </a:xfrm>
            </p:grpSpPr>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9754" y="3167589"/>
                  <a:ext cx="565929" cy="742143"/>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4875" y="3413561"/>
                  <a:ext cx="1750198" cy="99251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5564" y="3289201"/>
                  <a:ext cx="855803" cy="866329"/>
                </a:xfrm>
                <a:prstGeom prst="rect">
                  <a:avLst/>
                </a:prstGeom>
              </p:spPr>
            </p:pic>
          </p:grpSp>
        </p:grpSp>
        <p:grpSp>
          <p:nvGrpSpPr>
            <p:cNvPr id="8" name="Group 7"/>
            <p:cNvGrpSpPr/>
            <p:nvPr/>
          </p:nvGrpSpPr>
          <p:grpSpPr>
            <a:xfrm>
              <a:off x="458787" y="4844026"/>
              <a:ext cx="8315935" cy="1457165"/>
              <a:chOff x="663942" y="5293070"/>
              <a:chExt cx="8315935" cy="1457165"/>
            </a:xfrm>
          </p:grpSpPr>
          <p:sp>
            <p:nvSpPr>
              <p:cNvPr id="9" name="Rectangle 8"/>
              <p:cNvSpPr/>
              <p:nvPr/>
            </p:nvSpPr>
            <p:spPr bwMode="auto">
              <a:xfrm>
                <a:off x="663942" y="5293070"/>
                <a:ext cx="8315935" cy="145716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0" hangingPunct="0"/>
                <a:r>
                  <a:rPr lang="en-US" sz="3200" b="0" dirty="0">
                    <a:latin typeface="Segoe UI" panose="020B0502040204020203" pitchFamily="34" charset="0"/>
                    <a:cs typeface="Segoe UI" panose="020B0502040204020203" pitchFamily="34" charset="0"/>
                  </a:rPr>
                  <a:t>Enterprise agreements</a:t>
                </a:r>
              </a:p>
            </p:txBody>
          </p:sp>
          <p:grpSp>
            <p:nvGrpSpPr>
              <p:cNvPr id="10" name="Group 9"/>
              <p:cNvGrpSpPr/>
              <p:nvPr/>
            </p:nvGrpSpPr>
            <p:grpSpPr>
              <a:xfrm>
                <a:off x="5969551" y="5375025"/>
                <a:ext cx="2805171" cy="1330547"/>
                <a:chOff x="5015367" y="4820439"/>
                <a:chExt cx="2805171" cy="1330547"/>
              </a:xfrm>
            </p:grpSpPr>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6268" y="4820439"/>
                  <a:ext cx="2314270" cy="329456"/>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123" y="5158470"/>
                  <a:ext cx="1750198" cy="99251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15367" y="4857238"/>
                  <a:ext cx="835476" cy="759300"/>
                </a:xfrm>
                <a:prstGeom prst="rect">
                  <a:avLst/>
                </a:prstGeom>
              </p:spPr>
            </p:pic>
          </p:grpSp>
        </p:grpSp>
      </p:grpSp>
    </p:spTree>
    <p:extLst>
      <p:ext uri="{BB962C8B-B14F-4D97-AF65-F5344CB8AC3E}">
        <p14:creationId xmlns:p14="http://schemas.microsoft.com/office/powerpoint/2010/main" val="965128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r>
              <a:rPr lang="en-US" dirty="0">
                <a:hlinkClick r:id="rId3"/>
              </a:rPr>
              <a:t>https://github.com/MicrosoftLearning/10979-MicrosoftAzureFundamentals/blob/master/Instructions/10979D_LAB_01.md</a:t>
            </a:r>
            <a:endParaRPr lang="en-US" dirty="0"/>
          </a:p>
          <a:p>
            <a:endParaRPr lang="en-US" dirty="0"/>
          </a:p>
        </p:txBody>
      </p:sp>
      <p:sp>
        <p:nvSpPr>
          <p:cNvPr id="5" name="TextBox 4">
            <a:extLst>
              <a:ext uri="{FF2B5EF4-FFF2-40B4-BE49-F238E27FC236}">
                <a16:creationId xmlns:a16="http://schemas.microsoft.com/office/drawing/2014/main" id="{78E746B8-6162-45D3-A7D8-5308C3925E31}"/>
              </a:ext>
            </a:extLst>
          </p:cNvPr>
          <p:cNvSpPr txBox="1"/>
          <p:nvPr/>
        </p:nvSpPr>
        <p:spPr>
          <a:xfrm>
            <a:off x="212203" y="3640290"/>
            <a:ext cx="4529573" cy="523220"/>
          </a:xfrm>
          <a:prstGeom prst="rect">
            <a:avLst/>
          </a:prstGeom>
          <a:noFill/>
        </p:spPr>
        <p:txBody>
          <a:bodyPr vert="horz" wrap="none" rtlCol="0">
            <a:spAutoFit/>
          </a:bodyPr>
          <a:lstStyle/>
          <a:p>
            <a:r>
              <a:rPr lang="en-GB" sz="2800" dirty="0">
                <a:latin typeface="Segoe UI"/>
              </a:rPr>
              <a:t>Estimated Time: 20 minutes</a:t>
            </a:r>
          </a:p>
        </p:txBody>
      </p:sp>
    </p:spTree>
    <p:extLst>
      <p:ext uri="{BB962C8B-B14F-4D97-AF65-F5344CB8AC3E}">
        <p14:creationId xmlns:p14="http://schemas.microsoft.com/office/powerpoint/2010/main" val="1675770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r>
              <a:rPr lang="en-US" dirty="0"/>
              <a:t>Compute Instances</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7" name="Picture 6">
            <a:extLst>
              <a:ext uri="{FF2B5EF4-FFF2-40B4-BE49-F238E27FC236}">
                <a16:creationId xmlns:a16="http://schemas.microsoft.com/office/drawing/2014/main" id="{85006334-0911-43C4-9350-A48E558A36A3}"/>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Layer>
                </a14:imgProps>
              </a:ext>
            </a:extLst>
          </a:blip>
          <a:stretch>
            <a:fillRect/>
          </a:stretch>
        </p:blipFill>
        <p:spPr>
          <a:xfrm>
            <a:off x="3371436" y="3796046"/>
            <a:ext cx="1893128" cy="1744700"/>
          </a:xfrm>
          <a:prstGeom prst="rect">
            <a:avLst/>
          </a:prstGeom>
        </p:spPr>
      </p:pic>
    </p:spTree>
    <p:extLst>
      <p:ext uri="{BB962C8B-B14F-4D97-AF65-F5344CB8AC3E}">
        <p14:creationId xmlns:p14="http://schemas.microsoft.com/office/powerpoint/2010/main" val="2851283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676661" y="590321"/>
            <a:ext cx="6723186" cy="761961"/>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5882" dirty="0">
                <a:solidFill>
                  <a:schemeClr val="tx1"/>
                </a:solidFill>
              </a:rPr>
              <a:t>Instructor</a:t>
            </a:r>
          </a:p>
        </p:txBody>
      </p:sp>
      <p:sp>
        <p:nvSpPr>
          <p:cNvPr id="8" name="Text Placeholder 3"/>
          <p:cNvSpPr txBox="1">
            <a:spLocks/>
          </p:cNvSpPr>
          <p:nvPr/>
        </p:nvSpPr>
        <p:spPr>
          <a:xfrm>
            <a:off x="4676661" y="1710853"/>
            <a:ext cx="6947292" cy="3906606"/>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6"/>
              </a:spcBef>
            </a:pPr>
            <a:r>
              <a:rPr lang="en-US" sz="1961" dirty="0">
                <a:solidFill>
                  <a:schemeClr val="tx1"/>
                </a:solidFill>
              </a:rPr>
              <a:t>Mohd Mishal</a:t>
            </a:r>
          </a:p>
          <a:p>
            <a:pPr>
              <a:spcBef>
                <a:spcPts val="1176"/>
              </a:spcBef>
            </a:pPr>
            <a:r>
              <a:rPr lang="en-US" sz="1961" dirty="0">
                <a:solidFill>
                  <a:schemeClr val="tx1"/>
                </a:solidFill>
              </a:rPr>
              <a:t>Clouds Solution Architect </a:t>
            </a:r>
          </a:p>
          <a:p>
            <a:pPr>
              <a:spcBef>
                <a:spcPts val="1176"/>
              </a:spcBef>
            </a:pPr>
            <a:r>
              <a:rPr lang="en-US" sz="1961" dirty="0">
                <a:solidFill>
                  <a:schemeClr val="tx1"/>
                </a:solidFill>
              </a:rPr>
              <a:t>MCT since 2006 </a:t>
            </a:r>
          </a:p>
          <a:p>
            <a:pPr>
              <a:spcBef>
                <a:spcPts val="1176"/>
              </a:spcBef>
            </a:pPr>
            <a:r>
              <a:rPr lang="en-US" sz="1961" dirty="0">
                <a:solidFill>
                  <a:schemeClr val="tx1"/>
                </a:solidFill>
              </a:rPr>
              <a:t>MCSA, MCSE, MCITP, MCSA </a:t>
            </a:r>
          </a:p>
          <a:p>
            <a:pPr>
              <a:spcBef>
                <a:spcPts val="1176"/>
              </a:spcBef>
            </a:pPr>
            <a:r>
              <a:rPr lang="en-US" sz="1961" dirty="0">
                <a:solidFill>
                  <a:schemeClr val="tx1"/>
                </a:solidFill>
              </a:rPr>
              <a:t>Azure, SCCM, O365</a:t>
            </a:r>
          </a:p>
          <a:p>
            <a:pPr>
              <a:spcBef>
                <a:spcPts val="1176"/>
              </a:spcBef>
            </a:pPr>
            <a:r>
              <a:rPr lang="en-US" sz="1961" dirty="0">
                <a:solidFill>
                  <a:schemeClr val="tx1"/>
                </a:solidFill>
              </a:rPr>
              <a:t>Computer Engineer UIUC</a:t>
            </a:r>
          </a:p>
        </p:txBody>
      </p:sp>
      <p:sp>
        <p:nvSpPr>
          <p:cNvPr id="9" name="Title 1"/>
          <p:cNvSpPr txBox="1">
            <a:spLocks/>
          </p:cNvSpPr>
          <p:nvPr/>
        </p:nvSpPr>
        <p:spPr>
          <a:xfrm>
            <a:off x="1128313" y="4838378"/>
            <a:ext cx="2539870" cy="761961"/>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endParaRPr lang="en-US" sz="3921" dirty="0">
              <a:solidFill>
                <a:schemeClr val="tx1"/>
              </a:solidFill>
            </a:endParaRPr>
          </a:p>
        </p:txBody>
      </p:sp>
      <p:pic>
        <p:nvPicPr>
          <p:cNvPr id="3" name="Picture 2">
            <a:extLst>
              <a:ext uri="{FF2B5EF4-FFF2-40B4-BE49-F238E27FC236}">
                <a16:creationId xmlns:a16="http://schemas.microsoft.com/office/drawing/2014/main" id="{4BDB1D36-855A-4C87-B8B1-FC139F5F74EA}"/>
              </a:ext>
            </a:extLst>
          </p:cNvPr>
          <p:cNvPicPr>
            <a:picLocks noChangeAspect="1"/>
          </p:cNvPicPr>
          <p:nvPr/>
        </p:nvPicPr>
        <p:blipFill rotWithShape="1">
          <a:blip r:embed="rId2"/>
          <a:srcRect l="18309" t="16145" r="28673" b="47904"/>
          <a:stretch/>
        </p:blipFill>
        <p:spPr>
          <a:xfrm>
            <a:off x="941557" y="1113236"/>
            <a:ext cx="2726626" cy="24651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14435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and configuring VMs</a:t>
            </a:r>
            <a:endParaRPr lang="en-GB" dirty="0"/>
          </a:p>
        </p:txBody>
      </p:sp>
      <p:sp>
        <p:nvSpPr>
          <p:cNvPr id="3" name="Text Placeholder 2"/>
          <p:cNvSpPr>
            <a:spLocks noGrp="1"/>
          </p:cNvSpPr>
          <p:nvPr>
            <p:ph type="body" idx="1"/>
          </p:nvPr>
        </p:nvSpPr>
        <p:spPr/>
        <p:txBody>
          <a:bodyPr/>
          <a:lstStyle/>
          <a:p>
            <a:r>
              <a:rPr lang="en-IN" sz="2400" dirty="0"/>
              <a:t>What are Azure VMs?
Create a VM by using the Azure portal
Demonstration: Create a VM from the Azure portal by using an Azure Marketplace image
Creating a VM from an Azure Resource Manager template
Demonstration: Creating a VM from an Azure Resource Manager template
Configuring VM availability
Demonstration: Deploying VMs into an availability set by using the Azure portal
Configuring an operating system by using VM extensions
Connecting to a VM
Demonstration: Connecting to a VM</a:t>
            </a:r>
          </a:p>
          <a:p>
            <a:r>
              <a:rPr lang="en-IN" sz="2400" dirty="0"/>
              <a:t>Overview of virtual hard disks
Overview of managed disks
Azure VMs disk mobility
Configuring storage in Windows and Linux VMs
Demonstration: Configuring disks</a:t>
            </a:r>
            <a:endParaRPr lang="en-GB" sz="2400" dirty="0"/>
          </a:p>
          <a:p>
            <a:endParaRPr lang="en-GB" sz="2400" dirty="0"/>
          </a:p>
        </p:txBody>
      </p:sp>
    </p:spTree>
    <p:custDataLst>
      <p:tags r:id="rId1"/>
    </p:custDataLst>
    <p:extLst>
      <p:ext uri="{BB962C8B-B14F-4D97-AF65-F5344CB8AC3E}">
        <p14:creationId xmlns:p14="http://schemas.microsoft.com/office/powerpoint/2010/main" val="900564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Azure VMs?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U</a:t>
            </a:r>
            <a:r>
              <a:rPr lang="bs-Latn-BA" dirty="0">
                <a:solidFill>
                  <a:srgbClr val="000000"/>
                </a:solidFill>
              </a:rPr>
              <a:t>se Azure VMs to:</a:t>
            </a:r>
          </a:p>
          <a:p>
            <a:pPr lvl="1"/>
            <a:r>
              <a:rPr lang="bs-Latn-BA" dirty="0">
                <a:solidFill>
                  <a:srgbClr val="000000"/>
                </a:solidFill>
              </a:rPr>
              <a:t>E</a:t>
            </a:r>
            <a:r>
              <a:rPr lang="en-US" dirty="0">
                <a:solidFill>
                  <a:srgbClr val="000000"/>
                </a:solidFill>
              </a:rPr>
              <a:t>xtend your datacenter to increase agility </a:t>
            </a:r>
          </a:p>
          <a:p>
            <a:pPr lvl="1"/>
            <a:r>
              <a:rPr lang="en-US" dirty="0">
                <a:solidFill>
                  <a:srgbClr val="000000"/>
                </a:solidFill>
              </a:rPr>
              <a:t>Migrate your </a:t>
            </a:r>
            <a:r>
              <a:rPr lang="bs-Latn-BA" dirty="0">
                <a:solidFill>
                  <a:srgbClr val="000000"/>
                </a:solidFill>
              </a:rPr>
              <a:t>workloads </a:t>
            </a:r>
            <a:r>
              <a:rPr lang="en-US" dirty="0">
                <a:solidFill>
                  <a:srgbClr val="000000"/>
                </a:solidFill>
              </a:rPr>
              <a:t>from on-premises datacenters or from other cloud providers</a:t>
            </a:r>
          </a:p>
          <a:p>
            <a:pPr lvl="1"/>
            <a:r>
              <a:rPr lang="en-US" dirty="0">
                <a:solidFill>
                  <a:srgbClr val="000000"/>
                </a:solidFill>
              </a:rPr>
              <a:t>Implement production, test, or development</a:t>
            </a:r>
          </a:p>
          <a:p>
            <a:r>
              <a:rPr lang="bs-Latn-BA" dirty="0">
                <a:solidFill>
                  <a:srgbClr val="000000"/>
                </a:solidFill>
              </a:rPr>
              <a:t>Key differences when using Azure VMs:</a:t>
            </a:r>
          </a:p>
          <a:p>
            <a:pPr lvl="1"/>
            <a:r>
              <a:rPr lang="en-US" dirty="0">
                <a:solidFill>
                  <a:srgbClr val="000000"/>
                </a:solidFill>
              </a:rPr>
              <a:t>Currently no support for Generation 2 Hyper-V VMs</a:t>
            </a:r>
          </a:p>
          <a:p>
            <a:pPr lvl="1"/>
            <a:r>
              <a:rPr lang="en-US" dirty="0">
                <a:solidFill>
                  <a:srgbClr val="000000"/>
                </a:solidFill>
              </a:rPr>
              <a:t>Read-only VM console access </a:t>
            </a:r>
          </a:p>
          <a:p>
            <a:r>
              <a:rPr lang="en-US" dirty="0">
                <a:solidFill>
                  <a:srgbClr val="000000"/>
                </a:solidFill>
              </a:rPr>
              <a:t>Cost calculated on per-minute basis:</a:t>
            </a:r>
          </a:p>
          <a:p>
            <a:pPr lvl="1"/>
            <a:r>
              <a:rPr lang="en-US" dirty="0">
                <a:solidFill>
                  <a:srgbClr val="000000"/>
                </a:solidFill>
              </a:rPr>
              <a:t>Does not apply when VM is stopped (deallocated)</a:t>
            </a:r>
          </a:p>
          <a:p>
            <a:pPr lvl="1"/>
            <a:r>
              <a:rPr lang="en-US" dirty="0">
                <a:solidFill>
                  <a:srgbClr val="000000"/>
                </a:solidFill>
              </a:rPr>
              <a:t>Does not include VM disks in Azure Storage</a:t>
            </a:r>
          </a:p>
          <a:p>
            <a:endParaRPr lang="en-US" sz="2400" dirty="0">
              <a:solidFill>
                <a:srgbClr val="000000"/>
              </a:solidFill>
            </a:endParaRPr>
          </a:p>
          <a:p>
            <a:endParaRPr lang="bs-Latn-BA" sz="2400"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3481683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VM sizes</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9764" y="613348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1122" y="613348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nvSpPr>
        <p:spPr bwMode="auto">
          <a:xfrm>
            <a:off x="1982788" y="728640"/>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1800" dirty="0">
                <a:solidFill>
                  <a:srgbClr val="000000"/>
                </a:solidFill>
              </a:rPr>
              <a:t>General purpose:</a:t>
            </a:r>
          </a:p>
          <a:p>
            <a:pPr lvl="1"/>
            <a:r>
              <a:rPr lang="en-US" sz="1600" dirty="0">
                <a:solidFill>
                  <a:srgbClr val="000000"/>
                </a:solidFill>
              </a:rPr>
              <a:t>balanced CPU-to-memory ratio</a:t>
            </a:r>
          </a:p>
          <a:p>
            <a:pPr lvl="1"/>
            <a:r>
              <a:rPr lang="en-US" sz="1600" dirty="0">
                <a:solidFill>
                  <a:srgbClr val="000000"/>
                </a:solidFill>
              </a:rPr>
              <a:t>A0-A7, Av2 series, D series, Dv2 series, DS series, DSv2 series</a:t>
            </a:r>
          </a:p>
          <a:p>
            <a:r>
              <a:rPr lang="en-US" sz="1800" dirty="0">
                <a:solidFill>
                  <a:srgbClr val="000000"/>
                </a:solidFill>
              </a:rPr>
              <a:t>Compute optimized:</a:t>
            </a:r>
          </a:p>
          <a:p>
            <a:pPr lvl="1"/>
            <a:r>
              <a:rPr lang="en-US" sz="1600" dirty="0">
                <a:solidFill>
                  <a:srgbClr val="000000"/>
                </a:solidFill>
              </a:rPr>
              <a:t>high CPU-to-memory ratio</a:t>
            </a:r>
          </a:p>
          <a:p>
            <a:pPr lvl="1"/>
            <a:r>
              <a:rPr lang="en-US" sz="1600" dirty="0">
                <a:solidFill>
                  <a:srgbClr val="000000"/>
                </a:solidFill>
              </a:rPr>
              <a:t>Fs and F series</a:t>
            </a:r>
          </a:p>
          <a:p>
            <a:r>
              <a:rPr lang="en-US" sz="1800" dirty="0">
                <a:solidFill>
                  <a:srgbClr val="000000"/>
                </a:solidFill>
              </a:rPr>
              <a:t>Memory optimized:</a:t>
            </a:r>
          </a:p>
          <a:p>
            <a:pPr lvl="1"/>
            <a:r>
              <a:rPr lang="en-US" sz="1600" dirty="0">
                <a:solidFill>
                  <a:srgbClr val="000000"/>
                </a:solidFill>
              </a:rPr>
              <a:t>high memory-to-CPU ratio</a:t>
            </a:r>
          </a:p>
          <a:p>
            <a:pPr lvl="1"/>
            <a:r>
              <a:rPr lang="en-US" sz="1600" dirty="0">
                <a:solidFill>
                  <a:srgbClr val="000000"/>
                </a:solidFill>
              </a:rPr>
              <a:t>D, Dv2, DS, DSv2, M, G, and GS series</a:t>
            </a:r>
          </a:p>
          <a:p>
            <a:r>
              <a:rPr lang="en-US" sz="1800" dirty="0">
                <a:solidFill>
                  <a:srgbClr val="000000"/>
                </a:solidFill>
              </a:rPr>
              <a:t>Storage optimized:</a:t>
            </a:r>
          </a:p>
          <a:p>
            <a:pPr lvl="1"/>
            <a:r>
              <a:rPr lang="en-US" sz="1600" dirty="0">
                <a:solidFill>
                  <a:srgbClr val="000000"/>
                </a:solidFill>
              </a:rPr>
              <a:t>high-performance disk I/O</a:t>
            </a:r>
          </a:p>
          <a:p>
            <a:pPr lvl="1"/>
            <a:r>
              <a:rPr lang="en-US" sz="1600" dirty="0">
                <a:solidFill>
                  <a:srgbClr val="000000"/>
                </a:solidFill>
              </a:rPr>
              <a:t>Ls series</a:t>
            </a:r>
          </a:p>
          <a:p>
            <a:r>
              <a:rPr lang="en-US" sz="1800" dirty="0">
                <a:solidFill>
                  <a:srgbClr val="000000"/>
                </a:solidFill>
              </a:rPr>
              <a:t>GPU:</a:t>
            </a:r>
          </a:p>
          <a:p>
            <a:pPr lvl="1"/>
            <a:r>
              <a:rPr lang="en-US" sz="1600" dirty="0">
                <a:solidFill>
                  <a:srgbClr val="000000"/>
                </a:solidFill>
              </a:rPr>
              <a:t>Graphic Processing Unit support</a:t>
            </a:r>
          </a:p>
          <a:p>
            <a:pPr lvl="1"/>
            <a:r>
              <a:rPr lang="en-US" sz="1600" dirty="0">
                <a:solidFill>
                  <a:srgbClr val="000000"/>
                </a:solidFill>
              </a:rPr>
              <a:t>NV and NC series</a:t>
            </a:r>
          </a:p>
          <a:p>
            <a:r>
              <a:rPr lang="en-US" sz="1800" dirty="0">
                <a:solidFill>
                  <a:srgbClr val="000000"/>
                </a:solidFill>
              </a:rPr>
              <a:t>High performance compute:</a:t>
            </a:r>
          </a:p>
          <a:p>
            <a:pPr lvl="1"/>
            <a:r>
              <a:rPr lang="en-US" sz="1600" dirty="0">
                <a:solidFill>
                  <a:srgbClr val="000000"/>
                </a:solidFill>
              </a:rPr>
              <a:t>fastest CPUs and optional high-throughput RDMA</a:t>
            </a:r>
          </a:p>
          <a:p>
            <a:pPr lvl="1"/>
            <a:r>
              <a:rPr lang="en-US" sz="1600" dirty="0">
                <a:solidFill>
                  <a:srgbClr val="000000"/>
                </a:solidFill>
              </a:rPr>
              <a:t>H series and A8-A11</a:t>
            </a:r>
          </a:p>
        </p:txBody>
      </p:sp>
    </p:spTree>
    <p:custDataLst>
      <p:tags r:id="rId1"/>
    </p:custDataLst>
    <p:extLst>
      <p:ext uri="{BB962C8B-B14F-4D97-AF65-F5344CB8AC3E}">
        <p14:creationId xmlns:p14="http://schemas.microsoft.com/office/powerpoint/2010/main" val="3213483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466759" y="125939"/>
            <a:ext cx="11647200" cy="480795"/>
          </a:xfrm>
        </p:spPr>
        <p:txBody>
          <a:bodyPr/>
          <a:lstStyle/>
          <a:p>
            <a:r>
              <a:rPr lang="en-US" sz="3200" dirty="0"/>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Using the Azure portal to create virtual machines</a:t>
            </a:r>
            <a:endParaRPr lang="en-US" dirty="0"/>
          </a:p>
        </p:txBody>
      </p:sp>
      <p:pic>
        <p:nvPicPr>
          <p:cNvPr id="4" name="Picture 3" descr="Screenshot of the Azure portal with New blade highlighted, Compute option highlighted under Create in the left pane, and Windows Server 2016 highlighted under Compute in the right pane."/>
          <p:cNvPicPr>
            <a:picLocks noChangeAspect="1"/>
          </p:cNvPicPr>
          <p:nvPr/>
        </p:nvPicPr>
        <p:blipFill>
          <a:blip r:embed="rId3"/>
          <a:stretch>
            <a:fillRect/>
          </a:stretch>
        </p:blipFill>
        <p:spPr>
          <a:xfrm>
            <a:off x="1962546" y="1183208"/>
            <a:ext cx="8034249" cy="5360181"/>
          </a:xfrm>
          <a:prstGeom prst="rect">
            <a:avLst/>
          </a:prstGeom>
        </p:spPr>
      </p:pic>
    </p:spTree>
    <p:extLst>
      <p:ext uri="{BB962C8B-B14F-4D97-AF65-F5344CB8AC3E}">
        <p14:creationId xmlns:p14="http://schemas.microsoft.com/office/powerpoint/2010/main" val="3653275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Create a VM from the Azure portal by using an Azure Marketplace image</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165752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VM from an Azure Resource Manager template</a:t>
            </a:r>
            <a:endParaRPr lang="en-GB" dirty="0"/>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1"/>
            <a:r>
              <a:rPr lang="en-US" sz="2000" dirty="0">
                <a:solidFill>
                  <a:srgbClr val="000000"/>
                </a:solidFill>
              </a:rPr>
              <a:t>Azure PowerShell:</a:t>
            </a:r>
          </a:p>
          <a:p>
            <a:pPr marL="681037" lvl="2" indent="0">
              <a:buNone/>
            </a:pPr>
            <a:r>
              <a:rPr lang="en-US" b="1" dirty="0">
                <a:solidFill>
                  <a:srgbClr val="000000"/>
                </a:solidFill>
                <a:latin typeface="Lucida Sans Unicode" panose="020B0602030504020204" pitchFamily="34" charset="0"/>
                <a:cs typeface="Lucida Sans Unicode" panose="020B0602030504020204" pitchFamily="34" charset="0"/>
              </a:rPr>
              <a:t>New-AzureRmResourceGroupDeployment</a:t>
            </a:r>
            <a:r>
              <a:rPr lang="en-US" dirty="0">
                <a:solidFill>
                  <a:srgbClr val="000000"/>
                </a:solidFill>
              </a:rPr>
              <a:t> </a:t>
            </a:r>
          </a:p>
          <a:p>
            <a:pPr lvl="1"/>
            <a:r>
              <a:rPr lang="en-US" sz="2000" dirty="0">
                <a:solidFill>
                  <a:srgbClr val="000000"/>
                </a:solidFill>
              </a:rPr>
              <a:t>Azure CLI:</a:t>
            </a:r>
          </a:p>
          <a:p>
            <a:pPr marL="681037" lvl="2" indent="0">
              <a:buNone/>
            </a:pPr>
            <a:r>
              <a:rPr lang="en-US" b="1" dirty="0">
                <a:solidFill>
                  <a:srgbClr val="000000"/>
                </a:solidFill>
                <a:latin typeface="Lucida Sans Unicode" panose="020B0602030504020204" pitchFamily="34" charset="0"/>
                <a:cs typeface="Lucida Sans Unicode" panose="020B0602030504020204" pitchFamily="34" charset="0"/>
              </a:rPr>
              <a:t>az group deployment create </a:t>
            </a:r>
          </a:p>
          <a:p>
            <a:pPr lvl="1"/>
            <a:r>
              <a:rPr lang="en-US" sz="2000" dirty="0">
                <a:solidFill>
                  <a:srgbClr val="000000"/>
                </a:solidFill>
              </a:rPr>
              <a:t>Azure portal:</a:t>
            </a:r>
          </a:p>
          <a:p>
            <a:pPr marL="681037" lvl="2" indent="0">
              <a:buNone/>
            </a:pPr>
            <a:r>
              <a:rPr lang="en-US" b="1" dirty="0">
                <a:solidFill>
                  <a:srgbClr val="000000"/>
                </a:solidFill>
                <a:latin typeface="Lucida Sans Unicode" panose="020B0602030504020204" pitchFamily="34" charset="0"/>
                <a:cs typeface="Lucida Sans Unicode" panose="020B0602030504020204" pitchFamily="34" charset="0"/>
              </a:rPr>
              <a:t>New &gt; Compute &gt; Template deployment</a:t>
            </a:r>
          </a:p>
          <a:p>
            <a:pPr lvl="1"/>
            <a:r>
              <a:rPr lang="en-US" sz="2000" dirty="0">
                <a:solidFill>
                  <a:srgbClr val="000000"/>
                </a:solidFill>
              </a:rPr>
              <a:t>GitHub (redirects to the Azure portal):</a:t>
            </a:r>
          </a:p>
          <a:p>
            <a:pPr marL="681037" lvl="2" indent="0">
              <a:buNone/>
            </a:pPr>
            <a:r>
              <a:rPr lang="en-US" dirty="0">
                <a:solidFill>
                  <a:srgbClr val="000000"/>
                </a:solidFill>
                <a:hlinkClick r:id="rId4"/>
              </a:rPr>
              <a:t>https://github.com/Azure/azure-quickstart-templates</a:t>
            </a:r>
            <a:r>
              <a:rPr lang="en-US" dirty="0">
                <a:solidFill>
                  <a:srgbClr val="000000"/>
                </a:solidFill>
              </a:rPr>
              <a:t> </a:t>
            </a:r>
          </a:p>
        </p:txBody>
      </p:sp>
      <p:pic>
        <p:nvPicPr>
          <p:cNvPr id="5" name="Picture 4" descr="Screenshot of the Microsoft Azure quickstart template for a simple deployment of a Windows virtual machine (VM). The screenshot contains two options: Deploy to Azure and Visualize.&#10;&#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473" y="4052489"/>
            <a:ext cx="8217572" cy="2625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05093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Creating a VM from an Azure Resource Manager template</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dirty="0"/>
              <a:t>https://github.com/Azure/azure-quickstart-templates/tree/master/101-vm-simple-windows</a:t>
            </a:r>
          </a:p>
        </p:txBody>
      </p:sp>
    </p:spTree>
    <p:extLst>
      <p:ext uri="{BB962C8B-B14F-4D97-AF65-F5344CB8AC3E}">
        <p14:creationId xmlns:p14="http://schemas.microsoft.com/office/powerpoint/2010/main" val="2456198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Configuring VM availability</a:t>
            </a:r>
          </a:p>
        </p:txBody>
      </p:sp>
      <p:grpSp>
        <p:nvGrpSpPr>
          <p:cNvPr id="4" name="Group 3" descr="Illustration showing multiple virtual machines distributed between three fault domains and three update domains. There are four virtual machines in fault domain 0. One of these virtual machines is an update domain named update domain 0. There are four virtual machines in fault domain 1. Two of these virtual machines are update domains named update domain 1 and update domain 2. There are four virtual machines in fault domain 2.&#10;&#10;"/>
          <p:cNvGrpSpPr/>
          <p:nvPr/>
        </p:nvGrpSpPr>
        <p:grpSpPr>
          <a:xfrm>
            <a:off x="2118154" y="1241823"/>
            <a:ext cx="7650238" cy="4378773"/>
            <a:chOff x="616364" y="1241822"/>
            <a:chExt cx="7650238" cy="4378773"/>
          </a:xfrm>
        </p:grpSpPr>
        <p:grpSp>
          <p:nvGrpSpPr>
            <p:cNvPr id="5" name="Group 4"/>
            <p:cNvGrpSpPr/>
            <p:nvPr/>
          </p:nvGrpSpPr>
          <p:grpSpPr>
            <a:xfrm>
              <a:off x="2335274" y="2140848"/>
              <a:ext cx="438150" cy="305981"/>
              <a:chOff x="2349500" y="2271489"/>
              <a:chExt cx="438150" cy="305981"/>
            </a:xfrm>
            <a:solidFill>
              <a:schemeClr val="bg1"/>
            </a:solidFill>
          </p:grpSpPr>
          <p:sp>
            <p:nvSpPr>
              <p:cNvPr id="60" name="Rectangle 59"/>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61" name="Rectangle 60"/>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62" name="Rectangle 61"/>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6" name="Group 5"/>
            <p:cNvGrpSpPr/>
            <p:nvPr/>
          </p:nvGrpSpPr>
          <p:grpSpPr>
            <a:xfrm>
              <a:off x="2335274" y="3198770"/>
              <a:ext cx="438150" cy="305981"/>
              <a:chOff x="2349500" y="2271489"/>
              <a:chExt cx="438150" cy="305981"/>
            </a:xfrm>
            <a:solidFill>
              <a:schemeClr val="bg1"/>
            </a:solidFill>
          </p:grpSpPr>
          <p:sp>
            <p:nvSpPr>
              <p:cNvPr id="57" name="Rectangle 56"/>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8" name="Rectangle 57"/>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9" name="Rectangle 58"/>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7" name="Group 6"/>
            <p:cNvGrpSpPr/>
            <p:nvPr/>
          </p:nvGrpSpPr>
          <p:grpSpPr>
            <a:xfrm>
              <a:off x="5054095" y="2140848"/>
              <a:ext cx="438150" cy="305981"/>
              <a:chOff x="2349500" y="2271489"/>
              <a:chExt cx="438150" cy="305981"/>
            </a:xfrm>
            <a:solidFill>
              <a:schemeClr val="bg1"/>
            </a:solidFill>
          </p:grpSpPr>
          <p:sp>
            <p:nvSpPr>
              <p:cNvPr id="54" name="Rectangle 53"/>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5" name="Rectangle 54"/>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6" name="Rectangle 55"/>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8" name="Group 7"/>
            <p:cNvGrpSpPr/>
            <p:nvPr/>
          </p:nvGrpSpPr>
          <p:grpSpPr>
            <a:xfrm>
              <a:off x="5057270" y="3198770"/>
              <a:ext cx="438150" cy="305981"/>
              <a:chOff x="2349500" y="2271489"/>
              <a:chExt cx="438150" cy="305981"/>
            </a:xfrm>
            <a:solidFill>
              <a:schemeClr val="bg1"/>
            </a:solidFill>
          </p:grpSpPr>
          <p:sp>
            <p:nvSpPr>
              <p:cNvPr id="51" name="Rectangle 50"/>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2" name="Rectangle 51"/>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3" name="Rectangle 52"/>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9" name="Group 8"/>
            <p:cNvGrpSpPr/>
            <p:nvPr/>
          </p:nvGrpSpPr>
          <p:grpSpPr>
            <a:xfrm>
              <a:off x="7765923" y="2140848"/>
              <a:ext cx="438150" cy="305981"/>
              <a:chOff x="2349500" y="2271489"/>
              <a:chExt cx="438150" cy="305981"/>
            </a:xfrm>
            <a:solidFill>
              <a:schemeClr val="bg1"/>
            </a:solidFill>
          </p:grpSpPr>
          <p:sp>
            <p:nvSpPr>
              <p:cNvPr id="48" name="Rectangle 47"/>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9" name="Rectangle 48"/>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0" name="Rectangle 49"/>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0" name="Group 9"/>
            <p:cNvGrpSpPr/>
            <p:nvPr/>
          </p:nvGrpSpPr>
          <p:grpSpPr>
            <a:xfrm>
              <a:off x="7791323" y="3198770"/>
              <a:ext cx="438150" cy="305981"/>
              <a:chOff x="2349500" y="2271489"/>
              <a:chExt cx="438150" cy="305981"/>
            </a:xfrm>
            <a:solidFill>
              <a:schemeClr val="bg1"/>
            </a:solidFill>
          </p:grpSpPr>
          <p:sp>
            <p:nvSpPr>
              <p:cNvPr id="45" name="Rectangle 44"/>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6" name="Rectangle 45"/>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7" name="Rectangle 46"/>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1" name="Group 10"/>
            <p:cNvGrpSpPr/>
            <p:nvPr/>
          </p:nvGrpSpPr>
          <p:grpSpPr>
            <a:xfrm>
              <a:off x="7803052" y="4256692"/>
              <a:ext cx="438150" cy="305981"/>
              <a:chOff x="2349500" y="2271489"/>
              <a:chExt cx="438150" cy="305981"/>
            </a:xfrm>
            <a:solidFill>
              <a:schemeClr val="bg1"/>
            </a:solidFill>
          </p:grpSpPr>
          <p:sp>
            <p:nvSpPr>
              <p:cNvPr id="42" name="Rectangle 41"/>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3" name="Rectangle 42"/>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4" name="Rectangle 43"/>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2" name="Group 11"/>
            <p:cNvGrpSpPr/>
            <p:nvPr/>
          </p:nvGrpSpPr>
          <p:grpSpPr>
            <a:xfrm>
              <a:off x="7828452" y="5314614"/>
              <a:ext cx="438150" cy="305981"/>
              <a:chOff x="2349500" y="2271489"/>
              <a:chExt cx="438150" cy="305981"/>
            </a:xfrm>
            <a:solidFill>
              <a:schemeClr val="bg1"/>
            </a:solidFill>
          </p:grpSpPr>
          <p:sp>
            <p:nvSpPr>
              <p:cNvPr id="39" name="Rectangle 38"/>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0" name="Rectangle 39"/>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1" name="Rectangle 40"/>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3" name="Group 12"/>
            <p:cNvGrpSpPr/>
            <p:nvPr/>
          </p:nvGrpSpPr>
          <p:grpSpPr>
            <a:xfrm>
              <a:off x="5054095" y="4256692"/>
              <a:ext cx="438150" cy="305981"/>
              <a:chOff x="2349500" y="2271489"/>
              <a:chExt cx="438150" cy="305981"/>
            </a:xfrm>
            <a:solidFill>
              <a:schemeClr val="bg1"/>
            </a:solidFill>
          </p:grpSpPr>
          <p:sp>
            <p:nvSpPr>
              <p:cNvPr id="36" name="Rectangle 35"/>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7" name="Rectangle 36"/>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8" name="Rectangle 37"/>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4" name="Group 13"/>
            <p:cNvGrpSpPr/>
            <p:nvPr/>
          </p:nvGrpSpPr>
          <p:grpSpPr>
            <a:xfrm>
              <a:off x="5079495" y="5314614"/>
              <a:ext cx="438150" cy="305981"/>
              <a:chOff x="2349500" y="2271489"/>
              <a:chExt cx="438150" cy="305981"/>
            </a:xfrm>
            <a:solidFill>
              <a:schemeClr val="bg1"/>
            </a:solidFill>
          </p:grpSpPr>
          <p:sp>
            <p:nvSpPr>
              <p:cNvPr id="33" name="Rectangle 32"/>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4" name="Rectangle 33"/>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5" name="Rectangle 34"/>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5" name="Group 14"/>
            <p:cNvGrpSpPr/>
            <p:nvPr/>
          </p:nvGrpSpPr>
          <p:grpSpPr>
            <a:xfrm>
              <a:off x="2358478" y="4256692"/>
              <a:ext cx="438150" cy="305981"/>
              <a:chOff x="2349500" y="2271489"/>
              <a:chExt cx="438150" cy="305981"/>
            </a:xfrm>
            <a:solidFill>
              <a:schemeClr val="bg1"/>
            </a:solidFill>
          </p:grpSpPr>
          <p:sp>
            <p:nvSpPr>
              <p:cNvPr id="30" name="Rectangle 29"/>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1" name="Rectangle 30"/>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2" name="Rectangle 31"/>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6" name="Group 15"/>
            <p:cNvGrpSpPr/>
            <p:nvPr/>
          </p:nvGrpSpPr>
          <p:grpSpPr>
            <a:xfrm>
              <a:off x="2383878" y="5314614"/>
              <a:ext cx="438150" cy="305981"/>
              <a:chOff x="2349500" y="2271489"/>
              <a:chExt cx="438150" cy="305981"/>
            </a:xfrm>
            <a:solidFill>
              <a:schemeClr val="bg1"/>
            </a:solidFill>
          </p:grpSpPr>
          <p:sp>
            <p:nvSpPr>
              <p:cNvPr id="27" name="Rectangle 26"/>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8" name="Rectangle 27"/>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9" name="Rectangle 28"/>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sp>
          <p:nvSpPr>
            <p:cNvPr id="17" name="Oval 16"/>
            <p:cNvSpPr/>
            <p:nvPr/>
          </p:nvSpPr>
          <p:spPr>
            <a:xfrm>
              <a:off x="3626323" y="2165898"/>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18" name="Oval 17"/>
            <p:cNvSpPr/>
            <p:nvPr/>
          </p:nvSpPr>
          <p:spPr>
            <a:xfrm>
              <a:off x="3626323" y="3223820"/>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19" name="Oval 18"/>
            <p:cNvSpPr/>
            <p:nvPr/>
          </p:nvSpPr>
          <p:spPr>
            <a:xfrm>
              <a:off x="6338746" y="2165898"/>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0" name="Oval 19"/>
            <p:cNvSpPr/>
            <p:nvPr/>
          </p:nvSpPr>
          <p:spPr>
            <a:xfrm>
              <a:off x="6338746" y="3223820"/>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1" name="Oval 20"/>
            <p:cNvSpPr/>
            <p:nvPr/>
          </p:nvSpPr>
          <p:spPr>
            <a:xfrm>
              <a:off x="6338746" y="4281742"/>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2" name="Oval 21"/>
            <p:cNvSpPr/>
            <p:nvPr/>
          </p:nvSpPr>
          <p:spPr>
            <a:xfrm>
              <a:off x="6338746" y="5339664"/>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3" name="Oval 22"/>
            <p:cNvSpPr/>
            <p:nvPr/>
          </p:nvSpPr>
          <p:spPr>
            <a:xfrm>
              <a:off x="3626323" y="4281742"/>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4" name="Oval 23"/>
            <p:cNvSpPr/>
            <p:nvPr/>
          </p:nvSpPr>
          <p:spPr>
            <a:xfrm>
              <a:off x="3626323" y="5339664"/>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5" name="TextBox 50"/>
            <p:cNvSpPr txBox="1"/>
            <p:nvPr/>
          </p:nvSpPr>
          <p:spPr>
            <a:xfrm>
              <a:off x="616364" y="1241822"/>
              <a:ext cx="2423052" cy="46166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400" b="0" dirty="0">
                  <a:solidFill>
                    <a:schemeClr val="bg1"/>
                  </a:solidFill>
                  <a:latin typeface="Segoe UI" panose="020B0502040204020203" pitchFamily="34" charset="0"/>
                  <a:cs typeface="Segoe UI" panose="020B0502040204020203" pitchFamily="34" charset="0"/>
                </a:rPr>
                <a:t>Fault Domain 0</a:t>
              </a:r>
            </a:p>
          </p:txBody>
        </p:sp>
        <p:sp>
          <p:nvSpPr>
            <p:cNvPr id="26" name="TextBox 51"/>
            <p:cNvSpPr txBox="1"/>
            <p:nvPr/>
          </p:nvSpPr>
          <p:spPr>
            <a:xfrm>
              <a:off x="3348553" y="1241822"/>
              <a:ext cx="2423052" cy="46166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400" b="0" dirty="0">
                  <a:solidFill>
                    <a:schemeClr val="bg1"/>
                  </a:solidFill>
                  <a:latin typeface="Segoe UI" panose="020B0502040204020203" pitchFamily="34" charset="0"/>
                  <a:cs typeface="Segoe UI" panose="020B0502040204020203" pitchFamily="34" charset="0"/>
                </a:rPr>
                <a:t>Fault Domain 1</a:t>
              </a:r>
            </a:p>
          </p:txBody>
        </p:sp>
      </p:grpSp>
      <p:pic>
        <p:nvPicPr>
          <p:cNvPr id="63"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714" y="6367428"/>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63"/>
          <p:cNvSpPr/>
          <p:nvPr/>
        </p:nvSpPr>
        <p:spPr bwMode="auto">
          <a:xfrm>
            <a:off x="1978868" y="1073159"/>
            <a:ext cx="2562339" cy="5184648"/>
          </a:xfrm>
          <a:prstGeom prst="rect">
            <a:avLst/>
          </a:prstGeom>
          <a:solidFill>
            <a:srgbClr val="00B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latin typeface="Segoe UI" panose="020B0502040204020203" pitchFamily="34" charset="0"/>
              <a:cs typeface="Segoe UI" panose="020B0502040204020203" pitchFamily="34" charset="0"/>
            </a:endParaRPr>
          </a:p>
        </p:txBody>
      </p:sp>
      <p:pic>
        <p:nvPicPr>
          <p:cNvPr id="65" name="Picture 64"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5050" y="1968240"/>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0828" y="2875362"/>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0828" y="3865757"/>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1735" y="4923679"/>
            <a:ext cx="375891" cy="696916"/>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28"/>
          <p:cNvSpPr txBox="1"/>
          <p:nvPr/>
        </p:nvSpPr>
        <p:spPr>
          <a:xfrm>
            <a:off x="2237354" y="1472654"/>
            <a:ext cx="2184651"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Fault domain 0</a:t>
            </a:r>
          </a:p>
        </p:txBody>
      </p:sp>
      <p:sp>
        <p:nvSpPr>
          <p:cNvPr id="70" name="TextBox 29"/>
          <p:cNvSpPr txBox="1"/>
          <p:nvPr/>
        </p:nvSpPr>
        <p:spPr>
          <a:xfrm>
            <a:off x="2015554" y="1993533"/>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0</a:t>
            </a:r>
          </a:p>
        </p:txBody>
      </p:sp>
      <p:sp>
        <p:nvSpPr>
          <p:cNvPr id="71" name="Rectangle 70"/>
          <p:cNvSpPr/>
          <p:nvPr/>
        </p:nvSpPr>
        <p:spPr bwMode="auto">
          <a:xfrm>
            <a:off x="4782228" y="1073159"/>
            <a:ext cx="2562339" cy="5184648"/>
          </a:xfrm>
          <a:prstGeom prst="rect">
            <a:avLst/>
          </a:prstGeom>
          <a:solidFill>
            <a:srgbClr val="7030A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latin typeface="Segoe UI" panose="020B0502040204020203" pitchFamily="34" charset="0"/>
              <a:cs typeface="Segoe UI" panose="020B0502040204020203" pitchFamily="34" charset="0"/>
            </a:endParaRPr>
          </a:p>
        </p:txBody>
      </p:sp>
      <p:pic>
        <p:nvPicPr>
          <p:cNvPr id="72" name="Picture 71"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8410" y="1968240"/>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4188" y="2875362"/>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4188" y="3865757"/>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5095" y="4923679"/>
            <a:ext cx="375891" cy="696916"/>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21"/>
          <p:cNvSpPr txBox="1"/>
          <p:nvPr/>
        </p:nvSpPr>
        <p:spPr>
          <a:xfrm>
            <a:off x="5040714" y="1472654"/>
            <a:ext cx="2184651"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Fault domain 1</a:t>
            </a:r>
          </a:p>
        </p:txBody>
      </p:sp>
      <p:sp>
        <p:nvSpPr>
          <p:cNvPr id="77" name="TextBox 22"/>
          <p:cNvSpPr txBox="1"/>
          <p:nvPr/>
        </p:nvSpPr>
        <p:spPr>
          <a:xfrm>
            <a:off x="4726791" y="3940357"/>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Update </a:t>
            </a:r>
          </a:p>
          <a:p>
            <a:r>
              <a:rPr lang="en-US" b="0" dirty="0">
                <a:solidFill>
                  <a:schemeClr val="bg1"/>
                </a:solidFill>
                <a:latin typeface="Segoe UI" panose="020B0502040204020203" pitchFamily="34" charset="0"/>
                <a:cs typeface="Segoe UI" panose="020B0502040204020203" pitchFamily="34" charset="0"/>
              </a:rPr>
              <a:t>domain 1</a:t>
            </a:r>
          </a:p>
        </p:txBody>
      </p:sp>
      <p:sp>
        <p:nvSpPr>
          <p:cNvPr id="78" name="TextBox 8"/>
          <p:cNvSpPr txBox="1"/>
          <p:nvPr/>
        </p:nvSpPr>
        <p:spPr>
          <a:xfrm>
            <a:off x="4726791" y="4923173"/>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Update </a:t>
            </a:r>
          </a:p>
          <a:p>
            <a:r>
              <a:rPr lang="en-US" b="0" dirty="0">
                <a:solidFill>
                  <a:schemeClr val="bg1"/>
                </a:solidFill>
                <a:latin typeface="Segoe UI" panose="020B0502040204020203" pitchFamily="34" charset="0"/>
                <a:cs typeface="Segoe UI" panose="020B0502040204020203" pitchFamily="34" charset="0"/>
              </a:rPr>
              <a:t>domain 2</a:t>
            </a:r>
          </a:p>
        </p:txBody>
      </p:sp>
      <p:grpSp>
        <p:nvGrpSpPr>
          <p:cNvPr id="79" name="Group 78"/>
          <p:cNvGrpSpPr/>
          <p:nvPr/>
        </p:nvGrpSpPr>
        <p:grpSpPr>
          <a:xfrm>
            <a:off x="7796572" y="1073159"/>
            <a:ext cx="2562339" cy="5184648"/>
            <a:chOff x="477077" y="1073159"/>
            <a:chExt cx="2562339" cy="5184648"/>
          </a:xfrm>
        </p:grpSpPr>
        <p:sp>
          <p:nvSpPr>
            <p:cNvPr id="80" name="Rectangle 79"/>
            <p:cNvSpPr/>
            <p:nvPr/>
          </p:nvSpPr>
          <p:spPr bwMode="auto">
            <a:xfrm>
              <a:off x="477077" y="1073159"/>
              <a:ext cx="2562339" cy="5184648"/>
            </a:xfrm>
            <a:prstGeom prst="rect">
              <a:avLst/>
            </a:prstGeom>
            <a:solidFill>
              <a:srgbClr val="FFC00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latin typeface="Segoe UI" panose="020B0502040204020203" pitchFamily="34" charset="0"/>
                <a:cs typeface="Segoe UI" panose="020B0502040204020203" pitchFamily="34" charset="0"/>
              </a:endParaRPr>
            </a:p>
          </p:txBody>
        </p:sp>
        <p:pic>
          <p:nvPicPr>
            <p:cNvPr id="81" name="Picture 80"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0300" y="1968240"/>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0299" y="2850312"/>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328" y="3865757"/>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563" y="4923679"/>
              <a:ext cx="375891" cy="696916"/>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15"/>
            <p:cNvSpPr txBox="1"/>
            <p:nvPr/>
          </p:nvSpPr>
          <p:spPr>
            <a:xfrm>
              <a:off x="735563" y="1472654"/>
              <a:ext cx="2184651"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Fault domain 2</a:t>
              </a:r>
            </a:p>
          </p:txBody>
        </p:sp>
      </p:grpSp>
      <p:sp>
        <p:nvSpPr>
          <p:cNvPr id="86" name="TextBox 88">
            <a:extLst>
              <a:ext uri="{FF2B5EF4-FFF2-40B4-BE49-F238E27FC236}">
                <a16:creationId xmlns:a16="http://schemas.microsoft.com/office/drawing/2014/main" id="{A8DB0E80-3110-41A7-A028-6DF7F8B8B3E9}"/>
              </a:ext>
            </a:extLst>
          </p:cNvPr>
          <p:cNvSpPr txBox="1"/>
          <p:nvPr/>
        </p:nvSpPr>
        <p:spPr>
          <a:xfrm>
            <a:off x="2015554" y="2963702"/>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1</a:t>
            </a:r>
          </a:p>
        </p:txBody>
      </p:sp>
      <p:sp>
        <p:nvSpPr>
          <p:cNvPr id="87" name="TextBox 89">
            <a:extLst>
              <a:ext uri="{FF2B5EF4-FFF2-40B4-BE49-F238E27FC236}">
                <a16:creationId xmlns:a16="http://schemas.microsoft.com/office/drawing/2014/main" id="{473BEBA5-0EFC-4A6D-9A0F-2A190218EE44}"/>
              </a:ext>
            </a:extLst>
          </p:cNvPr>
          <p:cNvSpPr txBox="1"/>
          <p:nvPr/>
        </p:nvSpPr>
        <p:spPr>
          <a:xfrm>
            <a:off x="2015554" y="3933871"/>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2</a:t>
            </a:r>
          </a:p>
        </p:txBody>
      </p:sp>
      <p:sp>
        <p:nvSpPr>
          <p:cNvPr id="88" name="TextBox 90">
            <a:extLst>
              <a:ext uri="{FF2B5EF4-FFF2-40B4-BE49-F238E27FC236}">
                <a16:creationId xmlns:a16="http://schemas.microsoft.com/office/drawing/2014/main" id="{9536995B-E3D8-47D6-9E4E-790172BB63C0}"/>
              </a:ext>
            </a:extLst>
          </p:cNvPr>
          <p:cNvSpPr txBox="1"/>
          <p:nvPr/>
        </p:nvSpPr>
        <p:spPr>
          <a:xfrm>
            <a:off x="2015554" y="4904041"/>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3</a:t>
            </a:r>
          </a:p>
        </p:txBody>
      </p:sp>
      <p:sp>
        <p:nvSpPr>
          <p:cNvPr id="89" name="TextBox 91">
            <a:extLst>
              <a:ext uri="{FF2B5EF4-FFF2-40B4-BE49-F238E27FC236}">
                <a16:creationId xmlns:a16="http://schemas.microsoft.com/office/drawing/2014/main" id="{27912D00-CA8F-4A7B-96B2-7FC408F04958}"/>
              </a:ext>
            </a:extLst>
          </p:cNvPr>
          <p:cNvSpPr txBox="1"/>
          <p:nvPr/>
        </p:nvSpPr>
        <p:spPr>
          <a:xfrm>
            <a:off x="4726791" y="1974727"/>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Update </a:t>
            </a:r>
          </a:p>
          <a:p>
            <a:r>
              <a:rPr lang="en-US" b="0" dirty="0">
                <a:solidFill>
                  <a:schemeClr val="bg1"/>
                </a:solidFill>
                <a:latin typeface="Segoe UI" panose="020B0502040204020203" pitchFamily="34" charset="0"/>
                <a:cs typeface="Segoe UI" panose="020B0502040204020203" pitchFamily="34" charset="0"/>
              </a:rPr>
              <a:t>domain 4</a:t>
            </a:r>
          </a:p>
        </p:txBody>
      </p:sp>
      <p:sp>
        <p:nvSpPr>
          <p:cNvPr id="90" name="TextBox 92">
            <a:extLst>
              <a:ext uri="{FF2B5EF4-FFF2-40B4-BE49-F238E27FC236}">
                <a16:creationId xmlns:a16="http://schemas.microsoft.com/office/drawing/2014/main" id="{CDAE665F-0E2A-4944-8D4D-EC14A64AAD53}"/>
              </a:ext>
            </a:extLst>
          </p:cNvPr>
          <p:cNvSpPr txBox="1"/>
          <p:nvPr/>
        </p:nvSpPr>
        <p:spPr>
          <a:xfrm>
            <a:off x="4726791" y="2957542"/>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Update </a:t>
            </a:r>
          </a:p>
          <a:p>
            <a:r>
              <a:rPr lang="en-US" b="0" dirty="0">
                <a:solidFill>
                  <a:schemeClr val="bg1"/>
                </a:solidFill>
                <a:latin typeface="Segoe UI" panose="020B0502040204020203" pitchFamily="34" charset="0"/>
                <a:cs typeface="Segoe UI" panose="020B0502040204020203" pitchFamily="34" charset="0"/>
              </a:rPr>
              <a:t>domain 0</a:t>
            </a:r>
          </a:p>
        </p:txBody>
      </p:sp>
      <p:sp>
        <p:nvSpPr>
          <p:cNvPr id="91" name="TextBox 93">
            <a:extLst>
              <a:ext uri="{FF2B5EF4-FFF2-40B4-BE49-F238E27FC236}">
                <a16:creationId xmlns:a16="http://schemas.microsoft.com/office/drawing/2014/main" id="{FBB6B992-0775-4296-9B60-4D171F780FBE}"/>
              </a:ext>
            </a:extLst>
          </p:cNvPr>
          <p:cNvSpPr txBox="1"/>
          <p:nvPr/>
        </p:nvSpPr>
        <p:spPr>
          <a:xfrm>
            <a:off x="7765043" y="1974727"/>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3</a:t>
            </a:r>
          </a:p>
        </p:txBody>
      </p:sp>
      <p:sp>
        <p:nvSpPr>
          <p:cNvPr id="92" name="TextBox 94">
            <a:extLst>
              <a:ext uri="{FF2B5EF4-FFF2-40B4-BE49-F238E27FC236}">
                <a16:creationId xmlns:a16="http://schemas.microsoft.com/office/drawing/2014/main" id="{C8D70796-443D-40F7-9187-E1CF0C5CD183}"/>
              </a:ext>
            </a:extLst>
          </p:cNvPr>
          <p:cNvSpPr txBox="1"/>
          <p:nvPr/>
        </p:nvSpPr>
        <p:spPr>
          <a:xfrm>
            <a:off x="7765043" y="2971623"/>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4</a:t>
            </a:r>
          </a:p>
        </p:txBody>
      </p:sp>
      <p:sp>
        <p:nvSpPr>
          <p:cNvPr id="93" name="TextBox 95">
            <a:extLst>
              <a:ext uri="{FF2B5EF4-FFF2-40B4-BE49-F238E27FC236}">
                <a16:creationId xmlns:a16="http://schemas.microsoft.com/office/drawing/2014/main" id="{08EC8000-618F-445A-A3AD-3BCBEBB0818D}"/>
              </a:ext>
            </a:extLst>
          </p:cNvPr>
          <p:cNvSpPr txBox="1"/>
          <p:nvPr/>
        </p:nvSpPr>
        <p:spPr>
          <a:xfrm>
            <a:off x="7765043" y="3968519"/>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0</a:t>
            </a:r>
          </a:p>
        </p:txBody>
      </p:sp>
      <p:sp>
        <p:nvSpPr>
          <p:cNvPr id="94" name="TextBox 96">
            <a:extLst>
              <a:ext uri="{FF2B5EF4-FFF2-40B4-BE49-F238E27FC236}">
                <a16:creationId xmlns:a16="http://schemas.microsoft.com/office/drawing/2014/main" id="{88E75773-8127-42B0-B6A2-0A7719BEEFAC}"/>
              </a:ext>
            </a:extLst>
          </p:cNvPr>
          <p:cNvSpPr txBox="1"/>
          <p:nvPr/>
        </p:nvSpPr>
        <p:spPr>
          <a:xfrm>
            <a:off x="7765043" y="4965416"/>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1</a:t>
            </a:r>
          </a:p>
        </p:txBody>
      </p:sp>
    </p:spTree>
    <p:custDataLst>
      <p:tags r:id="rId1"/>
    </p:custDataLst>
    <p:extLst>
      <p:ext uri="{BB962C8B-B14F-4D97-AF65-F5344CB8AC3E}">
        <p14:creationId xmlns:p14="http://schemas.microsoft.com/office/powerpoint/2010/main" val="2655114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VM scaling</a:t>
            </a:r>
          </a:p>
        </p:txBody>
      </p:sp>
      <p:sp>
        <p:nvSpPr>
          <p:cNvPr id="4" name="Content Placeholder 2"/>
          <p:cNvSpPr>
            <a:spLocks noGrp="1"/>
          </p:cNvSpPr>
          <p:nvPr/>
        </p:nvSpPr>
        <p:spPr bwMode="auto">
          <a:xfrm>
            <a:off x="1982788" y="1021215"/>
            <a:ext cx="8119156" cy="52389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spcAft>
                <a:spcPts val="600"/>
              </a:spcAft>
            </a:pPr>
            <a:r>
              <a:rPr lang="en-US" dirty="0">
                <a:solidFill>
                  <a:srgbClr val="000000"/>
                </a:solidFill>
              </a:rPr>
              <a:t>Vertical scaling:</a:t>
            </a:r>
          </a:p>
          <a:p>
            <a:pPr lvl="1">
              <a:spcAft>
                <a:spcPts val="600"/>
              </a:spcAft>
            </a:pPr>
            <a:r>
              <a:rPr lang="en-US" dirty="0">
                <a:solidFill>
                  <a:srgbClr val="000000"/>
                </a:solidFill>
              </a:rPr>
              <a:t>Change individual VM size</a:t>
            </a:r>
          </a:p>
          <a:p>
            <a:pPr>
              <a:spcAft>
                <a:spcPts val="600"/>
              </a:spcAft>
            </a:pPr>
            <a:r>
              <a:rPr lang="en-US" dirty="0">
                <a:solidFill>
                  <a:srgbClr val="000000"/>
                </a:solidFill>
              </a:rPr>
              <a:t>Horizontal scaling:</a:t>
            </a:r>
          </a:p>
          <a:p>
            <a:pPr lvl="1">
              <a:spcAft>
                <a:spcPts val="600"/>
              </a:spcAft>
            </a:pPr>
            <a:r>
              <a:rPr lang="en-US" dirty="0">
                <a:solidFill>
                  <a:srgbClr val="000000"/>
                </a:solidFill>
              </a:rPr>
              <a:t>Change number of VMs in the same availability set</a:t>
            </a:r>
          </a:p>
          <a:p>
            <a:pPr lvl="1">
              <a:spcAft>
                <a:spcPts val="600"/>
              </a:spcAft>
            </a:pPr>
            <a:r>
              <a:rPr lang="en-US" dirty="0">
                <a:solidFill>
                  <a:srgbClr val="000000"/>
                </a:solidFill>
              </a:rPr>
              <a:t>On demand or scheduled</a:t>
            </a:r>
          </a:p>
          <a:p>
            <a:pPr lvl="1">
              <a:spcAft>
                <a:spcPts val="600"/>
              </a:spcAft>
            </a:pPr>
            <a:r>
              <a:rPr lang="en-US" dirty="0">
                <a:solidFill>
                  <a:srgbClr val="000000"/>
                </a:solidFill>
              </a:rPr>
              <a:t>Azure Resource Manager model:</a:t>
            </a:r>
          </a:p>
          <a:p>
            <a:pPr marL="756000" lvl="2">
              <a:spcAft>
                <a:spcPts val="600"/>
              </a:spcAft>
            </a:pPr>
            <a:r>
              <a:rPr lang="en-US" sz="2400" dirty="0">
                <a:solidFill>
                  <a:srgbClr val="000000"/>
                </a:solidFill>
              </a:rPr>
              <a:t>VM scale sets: automatically provisioned VMs</a:t>
            </a:r>
          </a:p>
          <a:p>
            <a:pPr lvl="1">
              <a:spcAft>
                <a:spcPts val="600"/>
              </a:spcAft>
            </a:pPr>
            <a:r>
              <a:rPr lang="en-US" dirty="0">
                <a:solidFill>
                  <a:srgbClr val="000000"/>
                </a:solidFill>
              </a:rPr>
              <a:t>Classic model:</a:t>
            </a:r>
          </a:p>
          <a:p>
            <a:pPr marL="756000" lvl="2">
              <a:spcAft>
                <a:spcPts val="600"/>
              </a:spcAft>
            </a:pPr>
            <a:r>
              <a:rPr lang="en-US" sz="2400" dirty="0">
                <a:solidFill>
                  <a:srgbClr val="000000"/>
                </a:solidFill>
              </a:rPr>
              <a:t>Preprovisioned VMs</a:t>
            </a:r>
          </a:p>
          <a:p>
            <a:pPr lvl="2">
              <a:spcAft>
                <a:spcPts val="600"/>
              </a:spcAft>
            </a:pPr>
            <a:endParaRPr lang="en-US" dirty="0">
              <a:solidFill>
                <a:srgbClr val="000000"/>
              </a:solidFill>
            </a:endParaRPr>
          </a:p>
          <a:p>
            <a:pPr lvl="1">
              <a:spcAft>
                <a:spcPts val="600"/>
              </a:spcAft>
            </a:pPr>
            <a:endParaRPr lang="en-US" dirty="0">
              <a:solidFill>
                <a:srgbClr val="000000"/>
              </a:solidFill>
            </a:endParaRPr>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6239" y="6367428"/>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5D8A485F-DA77-4938-A593-726828EBC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714" y="6367428"/>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62346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D21CDC00-C239-4E4A-9F02-FE29C0E7540F}"/>
              </a:ext>
            </a:extLst>
          </p:cNvPr>
          <p:cNvSpPr txBox="1">
            <a:spLocks/>
          </p:cNvSpPr>
          <p:nvPr/>
        </p:nvSpPr>
        <p:spPr>
          <a:xfrm>
            <a:off x="6633544" y="2510345"/>
            <a:ext cx="2061777" cy="2062070"/>
          </a:xfrm>
          <a:prstGeom prst="rect">
            <a:avLst/>
          </a:prstGeom>
          <a:solidFill>
            <a:srgbClr val="00B294"/>
          </a:solidFill>
        </p:spPr>
        <p:txBody>
          <a:bodyPr vert="horz" wrap="square" lIns="134464" tIns="896425" rIns="134464" bIns="896425"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Platform as a service Virtual Machines</a:t>
            </a:r>
          </a:p>
        </p:txBody>
      </p:sp>
      <p:sp>
        <p:nvSpPr>
          <p:cNvPr id="2" name="Text Placeholder 1"/>
          <p:cNvSpPr>
            <a:spLocks noGrp="1"/>
          </p:cNvSpPr>
          <p:nvPr>
            <p:ph type="body" sz="quarter" idx="17"/>
          </p:nvPr>
        </p:nvSpPr>
        <p:spPr>
          <a:solidFill>
            <a:srgbClr val="00B294"/>
          </a:solidFill>
        </p:spPr>
        <p:txBody>
          <a:bodyPr vert="horz" wrap="square" lIns="134464" tIns="896425" rIns="134464" bIns="896425" rtlCol="0" anchor="ctr">
            <a:noAutofit/>
          </a:bodyPr>
          <a:lstStyle/>
          <a:p>
            <a:r>
              <a:rPr lang="en-US" dirty="0"/>
              <a:t>Virtual Networks</a:t>
            </a:r>
          </a:p>
        </p:txBody>
      </p:sp>
      <p:sp>
        <p:nvSpPr>
          <p:cNvPr id="3" name="Text Placeholder 2"/>
          <p:cNvSpPr>
            <a:spLocks noGrp="1"/>
          </p:cNvSpPr>
          <p:nvPr>
            <p:ph type="body" sz="quarter" idx="18"/>
          </p:nvPr>
        </p:nvSpPr>
        <p:spPr>
          <a:solidFill>
            <a:srgbClr val="00B294"/>
          </a:solidFill>
        </p:spPr>
        <p:txBody>
          <a:bodyPr vert="horz" wrap="square" lIns="134464" tIns="896425" rIns="134464" bIns="896425" rtlCol="0" anchor="ctr">
            <a:noAutofit/>
          </a:bodyPr>
          <a:lstStyle/>
          <a:p>
            <a:r>
              <a:rPr lang="en-US" dirty="0"/>
              <a:t>Compute Instances</a:t>
            </a:r>
          </a:p>
        </p:txBody>
      </p:sp>
      <p:sp>
        <p:nvSpPr>
          <p:cNvPr id="4" name="Text Placeholder 3"/>
          <p:cNvSpPr>
            <a:spLocks noGrp="1"/>
          </p:cNvSpPr>
          <p:nvPr>
            <p:ph type="body" sz="quarter" idx="19"/>
          </p:nvPr>
        </p:nvSpPr>
        <p:spPr>
          <a:solidFill>
            <a:srgbClr val="00B294"/>
          </a:solidFill>
        </p:spPr>
        <p:txBody>
          <a:bodyPr vert="horz" wrap="square" lIns="134464" tIns="91440" rIns="134464" bIns="91440" rtlCol="0" anchor="ctr">
            <a:noAutofit/>
          </a:bodyPr>
          <a:lstStyle/>
          <a:p>
            <a:r>
              <a:rPr lang="en-US" dirty="0"/>
              <a:t>Introduction to Cloud</a:t>
            </a:r>
          </a:p>
        </p:txBody>
      </p:sp>
      <p:sp>
        <p:nvSpPr>
          <p:cNvPr id="5" name="Title 4"/>
          <p:cNvSpPr>
            <a:spLocks noGrp="1"/>
          </p:cNvSpPr>
          <p:nvPr>
            <p:ph type="title"/>
          </p:nvPr>
        </p:nvSpPr>
        <p:spPr/>
        <p:txBody>
          <a:bodyPr/>
          <a:lstStyle/>
          <a:p>
            <a:r>
              <a:rPr lang="en-US" dirty="0"/>
              <a:t>Workshop Schedule</a:t>
            </a:r>
          </a:p>
        </p:txBody>
      </p:sp>
      <p:sp>
        <p:nvSpPr>
          <p:cNvPr id="6" name="Text Placeholder 5"/>
          <p:cNvSpPr>
            <a:spLocks noGrp="1"/>
          </p:cNvSpPr>
          <p:nvPr>
            <p:ph type="body" sz="quarter" idx="10"/>
          </p:nvPr>
        </p:nvSpPr>
        <p:spPr/>
        <p:txBody>
          <a:bodyPr/>
          <a:lstStyle/>
          <a:p>
            <a:r>
              <a:rPr lang="en-US" dirty="0"/>
              <a:t>Day 1</a:t>
            </a:r>
          </a:p>
        </p:txBody>
      </p:sp>
      <p:sp>
        <p:nvSpPr>
          <p:cNvPr id="7" name="Text Placeholder 6"/>
          <p:cNvSpPr>
            <a:spLocks noGrp="1"/>
          </p:cNvSpPr>
          <p:nvPr>
            <p:ph type="body" sz="quarter" idx="20"/>
          </p:nvPr>
        </p:nvSpPr>
        <p:spPr>
          <a:xfrm>
            <a:off x="8651121" y="2510345"/>
            <a:ext cx="2061777" cy="2062070"/>
          </a:xfrm>
          <a:solidFill>
            <a:srgbClr val="68217A"/>
          </a:solidFill>
        </p:spPr>
        <p:txBody>
          <a:bodyPr vert="horz" wrap="square" lIns="134464" tIns="896425" rIns="134464" bIns="896425" rtlCol="0" anchor="ctr">
            <a:noAutofit/>
          </a:bodyPr>
          <a:lstStyle/>
          <a:p>
            <a:r>
              <a:rPr lang="en-US" dirty="0"/>
              <a:t>The Basics of Azure</a:t>
            </a:r>
          </a:p>
        </p:txBody>
      </p:sp>
      <p:sp>
        <p:nvSpPr>
          <p:cNvPr id="8" name="Freeform 93"/>
          <p:cNvSpPr>
            <a:spLocks noChangeAspect="1"/>
          </p:cNvSpPr>
          <p:nvPr/>
        </p:nvSpPr>
        <p:spPr bwMode="black">
          <a:xfrm rot="5400000">
            <a:off x="2332929" y="3362081"/>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sp>
        <p:nvSpPr>
          <p:cNvPr id="9" name="Freeform 93"/>
          <p:cNvSpPr>
            <a:spLocks noChangeAspect="1"/>
          </p:cNvSpPr>
          <p:nvPr/>
        </p:nvSpPr>
        <p:spPr bwMode="black">
          <a:xfrm rot="5400000">
            <a:off x="4399155" y="3362080"/>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sp>
        <p:nvSpPr>
          <p:cNvPr id="10" name="Freeform 93"/>
          <p:cNvSpPr>
            <a:spLocks noChangeAspect="1"/>
          </p:cNvSpPr>
          <p:nvPr/>
        </p:nvSpPr>
        <p:spPr bwMode="black">
          <a:xfrm rot="5400000">
            <a:off x="6465380" y="3362080"/>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grpSp>
        <p:nvGrpSpPr>
          <p:cNvPr id="15" name="Group 14">
            <a:extLst>
              <a:ext uri="{FF2B5EF4-FFF2-40B4-BE49-F238E27FC236}">
                <a16:creationId xmlns:a16="http://schemas.microsoft.com/office/drawing/2014/main" id="{BEB30C5D-5BA9-4B1C-8177-5D334F026B35}"/>
              </a:ext>
            </a:extLst>
          </p:cNvPr>
          <p:cNvGrpSpPr/>
          <p:nvPr/>
        </p:nvGrpSpPr>
        <p:grpSpPr>
          <a:xfrm>
            <a:off x="8533648" y="3404155"/>
            <a:ext cx="329837" cy="274419"/>
            <a:chOff x="8509363" y="2687782"/>
            <a:chExt cx="329837" cy="274419"/>
          </a:xfrm>
        </p:grpSpPr>
        <p:sp>
          <p:nvSpPr>
            <p:cNvPr id="13" name="Rectangle 12">
              <a:extLst>
                <a:ext uri="{FF2B5EF4-FFF2-40B4-BE49-F238E27FC236}">
                  <a16:creationId xmlns:a16="http://schemas.microsoft.com/office/drawing/2014/main" id="{D61B24E8-39E0-4B09-85EA-C6071409471B}"/>
                </a:ext>
              </a:extLst>
            </p:cNvPr>
            <p:cNvSpPr/>
            <p:nvPr/>
          </p:nvSpPr>
          <p:spPr bwMode="auto">
            <a:xfrm>
              <a:off x="8509363" y="2687782"/>
              <a:ext cx="329837" cy="9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C63110D-6441-4DB5-B2E1-561F9AED394B}"/>
                </a:ext>
              </a:extLst>
            </p:cNvPr>
            <p:cNvSpPr/>
            <p:nvPr/>
          </p:nvSpPr>
          <p:spPr bwMode="auto">
            <a:xfrm>
              <a:off x="8509363" y="2865219"/>
              <a:ext cx="329837" cy="9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5149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Deploying VMs into an availability set by using the Azure portal</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dirty="0"/>
              <a:t>https://docs.microsoft.com/en-us/azure/virtual-machines/windows/tutorial-availability-sets</a:t>
            </a:r>
          </a:p>
        </p:txBody>
      </p:sp>
    </p:spTree>
    <p:extLst>
      <p:ext uri="{BB962C8B-B14F-4D97-AF65-F5344CB8AC3E}">
        <p14:creationId xmlns:p14="http://schemas.microsoft.com/office/powerpoint/2010/main" val="1005600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an operating system by using VM extensions</a:t>
            </a:r>
            <a:endParaRPr lang="en-GB" dirty="0"/>
          </a:p>
        </p:txBody>
      </p:sp>
      <p:sp>
        <p:nvSpPr>
          <p:cNvPr id="5"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VM Agent:</a:t>
            </a:r>
          </a:p>
          <a:p>
            <a:pPr marL="457200" lvl="2">
              <a:buSzPct val="100000"/>
            </a:pPr>
            <a:r>
              <a:rPr lang="en-US" dirty="0">
                <a:solidFill>
                  <a:srgbClr val="000000"/>
                </a:solidFill>
              </a:rPr>
              <a:t>Included automatically in Marketplace images</a:t>
            </a:r>
          </a:p>
          <a:p>
            <a:pPr marL="457200" lvl="2">
              <a:buSzPct val="100000"/>
            </a:pPr>
            <a:r>
              <a:rPr lang="en-US" dirty="0">
                <a:solidFill>
                  <a:srgbClr val="000000"/>
                </a:solidFill>
              </a:rPr>
              <a:t>You can add it to your custom VM images</a:t>
            </a:r>
          </a:p>
          <a:p>
            <a:r>
              <a:rPr lang="en-US" dirty="0">
                <a:solidFill>
                  <a:srgbClr val="000000"/>
                </a:solidFill>
              </a:rPr>
              <a:t>VM extensions:</a:t>
            </a:r>
          </a:p>
          <a:p>
            <a:pPr marL="457200" lvl="2">
              <a:buSzPct val="100000"/>
            </a:pPr>
            <a:r>
              <a:rPr lang="en-US" dirty="0">
                <a:solidFill>
                  <a:srgbClr val="000000"/>
                </a:solidFill>
              </a:rPr>
              <a:t>Background Info extension (Windows)</a:t>
            </a:r>
          </a:p>
          <a:p>
            <a:pPr marL="457200" lvl="2">
              <a:buSzPct val="100000"/>
            </a:pPr>
            <a:r>
              <a:rPr lang="en-US" dirty="0">
                <a:solidFill>
                  <a:srgbClr val="000000"/>
                </a:solidFill>
              </a:rPr>
              <a:t>Azure VM Access extension for Windows and Linux</a:t>
            </a:r>
          </a:p>
          <a:p>
            <a:pPr marL="457200" lvl="2">
              <a:buSzPct val="100000"/>
            </a:pPr>
            <a:r>
              <a:rPr lang="en-US" dirty="0">
                <a:solidFill>
                  <a:srgbClr val="000000"/>
                </a:solidFill>
              </a:rPr>
              <a:t>Chef Client and Puppet Enterprise Agent (Windows and Linux)</a:t>
            </a:r>
          </a:p>
          <a:p>
            <a:pPr marL="457200" lvl="2">
              <a:buSzPct val="100000"/>
            </a:pPr>
            <a:r>
              <a:rPr lang="en-US" dirty="0">
                <a:solidFill>
                  <a:srgbClr val="000000"/>
                </a:solidFill>
              </a:rPr>
              <a:t>Custom Script extension for Windows and Linux</a:t>
            </a:r>
          </a:p>
          <a:p>
            <a:pPr marL="457200" lvl="2">
              <a:buSzPct val="100000"/>
            </a:pPr>
            <a:r>
              <a:rPr lang="en-US" dirty="0">
                <a:solidFill>
                  <a:srgbClr val="000000"/>
                </a:solidFill>
              </a:rPr>
              <a:t>DSC extension for Windows and Linux</a:t>
            </a:r>
          </a:p>
          <a:p>
            <a:pPr marL="457200" lvl="2">
              <a:buSzPct val="100000"/>
            </a:pPr>
            <a:r>
              <a:rPr lang="en-US" dirty="0">
                <a:solidFill>
                  <a:srgbClr val="000000"/>
                </a:solidFill>
              </a:rPr>
              <a:t>Azure Diagnostic extension for Windows and Linux</a:t>
            </a:r>
          </a:p>
          <a:p>
            <a:pPr marL="457200" lvl="2">
              <a:buSzPct val="100000"/>
            </a:pPr>
            <a:r>
              <a:rPr lang="en-US" dirty="0">
                <a:solidFill>
                  <a:srgbClr val="000000"/>
                </a:solidFill>
              </a:rPr>
              <a:t>Docker extension (Linux)</a:t>
            </a:r>
          </a:p>
          <a:p>
            <a:pPr marL="457200" lvl="2">
              <a:buSzPct val="100000"/>
            </a:pPr>
            <a:r>
              <a:rPr lang="en-US" dirty="0">
                <a:solidFill>
                  <a:srgbClr val="000000"/>
                </a:solidFill>
              </a:rPr>
              <a:t>Microsoft Antimalware extension (Windows)</a:t>
            </a:r>
          </a:p>
          <a:p>
            <a:pPr lvl="1"/>
            <a:endParaRPr lang="en-US" dirty="0">
              <a:solidFill>
                <a:srgbClr val="000000"/>
              </a:solidFill>
            </a:endParaRPr>
          </a:p>
        </p:txBody>
      </p:sp>
    </p:spTree>
    <p:custDataLst>
      <p:tags r:id="rId1"/>
    </p:custDataLst>
    <p:extLst>
      <p:ext uri="{BB962C8B-B14F-4D97-AF65-F5344CB8AC3E}">
        <p14:creationId xmlns:p14="http://schemas.microsoft.com/office/powerpoint/2010/main" val="1675244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to a VM</a:t>
            </a:r>
          </a:p>
        </p:txBody>
      </p:sp>
      <p:sp>
        <p:nvSpPr>
          <p:cNvPr id="5"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228600">
              <a:buSzPct val="100000"/>
            </a:pPr>
            <a:r>
              <a:rPr lang="en-US" sz="2000" dirty="0">
                <a:solidFill>
                  <a:srgbClr val="000000"/>
                </a:solidFill>
              </a:rPr>
              <a:t>Windows VMs:</a:t>
            </a:r>
            <a:endParaRPr lang="bs-Latn-BA" sz="2000" dirty="0">
              <a:solidFill>
                <a:srgbClr val="000000"/>
              </a:solidFill>
            </a:endParaRPr>
          </a:p>
          <a:p>
            <a:pPr lvl="1">
              <a:buSzPct val="100000"/>
            </a:pPr>
            <a:r>
              <a:rPr lang="en-US" sz="1800" dirty="0">
                <a:solidFill>
                  <a:srgbClr val="000000"/>
                </a:solidFill>
              </a:rPr>
              <a:t>RDP:</a:t>
            </a:r>
          </a:p>
          <a:p>
            <a:pPr marL="685800" lvl="2">
              <a:buSzPct val="100000"/>
            </a:pPr>
            <a:r>
              <a:rPr lang="en-US" sz="1800" dirty="0">
                <a:solidFill>
                  <a:srgbClr val="000000"/>
                </a:solidFill>
              </a:rPr>
              <a:t>User based authentication</a:t>
            </a:r>
          </a:p>
          <a:p>
            <a:pPr marL="685800" lvl="2">
              <a:buSzPct val="100000"/>
            </a:pPr>
            <a:r>
              <a:rPr lang="en-US" sz="1800" dirty="0">
                <a:solidFill>
                  <a:srgbClr val="000000"/>
                </a:solidFill>
              </a:rPr>
              <a:t>Generate .rdp file from the portal or via Windows PowerShell</a:t>
            </a:r>
          </a:p>
          <a:p>
            <a:pPr marL="685800" lvl="2">
              <a:buSzPct val="100000"/>
            </a:pPr>
            <a:r>
              <a:rPr lang="en-US" sz="1800" dirty="0">
                <a:solidFill>
                  <a:srgbClr val="000000"/>
                </a:solidFill>
              </a:rPr>
              <a:t>Incoming connections:</a:t>
            </a:r>
          </a:p>
          <a:p>
            <a:pPr marL="914400" lvl="3">
              <a:buSzPct val="100000"/>
            </a:pPr>
            <a:r>
              <a:rPr lang="en-US" dirty="0">
                <a:solidFill>
                  <a:srgbClr val="000000"/>
                </a:solidFill>
              </a:rPr>
              <a:t>Allowed by default (when using the Azure Portal) </a:t>
            </a:r>
          </a:p>
          <a:p>
            <a:pPr marL="914400" lvl="3">
              <a:buSzPct val="100000"/>
            </a:pPr>
            <a:r>
              <a:rPr lang="en-US" dirty="0">
                <a:solidFill>
                  <a:srgbClr val="000000"/>
                </a:solidFill>
              </a:rPr>
              <a:t>Windows Firewall rule</a:t>
            </a:r>
          </a:p>
          <a:p>
            <a:pPr marL="914400" lvl="3">
              <a:buSzPct val="100000"/>
            </a:pPr>
            <a:r>
              <a:rPr lang="en-US" dirty="0">
                <a:solidFill>
                  <a:srgbClr val="000000"/>
                </a:solidFill>
              </a:rPr>
              <a:t>Network Security Group rule</a:t>
            </a:r>
            <a:endParaRPr lang="bs-Latn-BA" dirty="0">
              <a:solidFill>
                <a:srgbClr val="000000"/>
              </a:solidFill>
            </a:endParaRPr>
          </a:p>
          <a:p>
            <a:pPr marL="228600">
              <a:buSzPct val="100000"/>
            </a:pPr>
            <a:r>
              <a:rPr lang="en-US" sz="2000" dirty="0">
                <a:solidFill>
                  <a:srgbClr val="000000"/>
                </a:solidFill>
              </a:rPr>
              <a:t>Linux VMs:</a:t>
            </a:r>
          </a:p>
          <a:p>
            <a:pPr lvl="1">
              <a:buSzPct val="100000"/>
            </a:pPr>
            <a:r>
              <a:rPr lang="bs-Latn-BA" sz="1800" dirty="0">
                <a:solidFill>
                  <a:srgbClr val="000000"/>
                </a:solidFill>
              </a:rPr>
              <a:t>SSH</a:t>
            </a:r>
            <a:r>
              <a:rPr lang="en-US" sz="1800" dirty="0">
                <a:solidFill>
                  <a:srgbClr val="000000"/>
                </a:solidFill>
              </a:rPr>
              <a:t>:</a:t>
            </a:r>
          </a:p>
          <a:p>
            <a:pPr marL="685800" lvl="2">
              <a:buSzPct val="100000"/>
            </a:pPr>
            <a:r>
              <a:rPr lang="en-US" sz="1800" dirty="0">
                <a:solidFill>
                  <a:srgbClr val="000000"/>
                </a:solidFill>
              </a:rPr>
              <a:t>User based or certificate based authentication</a:t>
            </a:r>
          </a:p>
          <a:p>
            <a:pPr marL="685800" lvl="2">
              <a:buSzPct val="100000"/>
            </a:pPr>
            <a:r>
              <a:rPr lang="en-US" sz="1800" dirty="0">
                <a:solidFill>
                  <a:srgbClr val="000000"/>
                </a:solidFill>
              </a:rPr>
              <a:t>Use an SSH client</a:t>
            </a:r>
          </a:p>
          <a:p>
            <a:pPr marL="685800" lvl="2">
              <a:buSzPct val="100000"/>
            </a:pPr>
            <a:r>
              <a:rPr lang="en-US" sz="1800" dirty="0">
                <a:solidFill>
                  <a:srgbClr val="000000"/>
                </a:solidFill>
              </a:rPr>
              <a:t>Incoming connections:</a:t>
            </a:r>
          </a:p>
          <a:p>
            <a:pPr marL="914400" lvl="3">
              <a:buSzPct val="100000"/>
            </a:pPr>
            <a:r>
              <a:rPr lang="en-US" dirty="0">
                <a:solidFill>
                  <a:srgbClr val="000000"/>
                </a:solidFill>
              </a:rPr>
              <a:t>Allowed by default (when using the Azure Portal) </a:t>
            </a:r>
          </a:p>
          <a:p>
            <a:pPr marL="914400" lvl="3">
              <a:buSzPct val="100000"/>
            </a:pPr>
            <a:r>
              <a:rPr lang="en-US" dirty="0">
                <a:solidFill>
                  <a:srgbClr val="000000"/>
                </a:solidFill>
              </a:rPr>
              <a:t>Network security group rule</a:t>
            </a:r>
          </a:p>
        </p:txBody>
      </p:sp>
    </p:spTree>
    <p:custDataLst>
      <p:tags r:id="rId1"/>
    </p:custDataLst>
    <p:extLst>
      <p:ext uri="{BB962C8B-B14F-4D97-AF65-F5344CB8AC3E}">
        <p14:creationId xmlns:p14="http://schemas.microsoft.com/office/powerpoint/2010/main" val="126556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Connecting to a VM</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dirty="0"/>
              <a:t>https://docs.microsoft.com/en-us/azure/virtual-machines/windows/connect-logon</a:t>
            </a:r>
          </a:p>
        </p:txBody>
      </p:sp>
    </p:spTree>
    <p:extLst>
      <p:ext uri="{BB962C8B-B14F-4D97-AF65-F5344CB8AC3E}">
        <p14:creationId xmlns:p14="http://schemas.microsoft.com/office/powerpoint/2010/main" val="4141617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disks</a:t>
            </a:r>
            <a:endParaRPr lang="en-GB" dirty="0"/>
          </a:p>
        </p:txBody>
      </p:sp>
      <p:sp>
        <p:nvSpPr>
          <p:cNvPr id="3" name="Text Placeholder 2"/>
          <p:cNvSpPr>
            <a:spLocks noGrp="1"/>
          </p:cNvSpPr>
          <p:nvPr>
            <p:ph type="body" idx="1"/>
          </p:nvPr>
        </p:nvSpPr>
        <p:spPr/>
        <p:txBody>
          <a:bodyPr/>
          <a:lstStyle/>
          <a:p>
            <a:r>
              <a:rPr lang="en-IN" sz="2400" dirty="0"/>
              <a:t>Overview of virtual hard disks
Overview of managed disks
Azure VMs disk mobility
Configuring storage in Windows and Linux VMs
Demonstration: Configuring disks</a:t>
            </a:r>
            <a:endParaRPr lang="en-GB" sz="2400" dirty="0"/>
          </a:p>
          <a:p>
            <a:endParaRPr lang="en-GB" sz="2400" dirty="0"/>
          </a:p>
        </p:txBody>
      </p:sp>
    </p:spTree>
    <p:custDataLst>
      <p:tags r:id="rId1"/>
    </p:custDataLst>
    <p:extLst>
      <p:ext uri="{BB962C8B-B14F-4D97-AF65-F5344CB8AC3E}">
        <p14:creationId xmlns:p14="http://schemas.microsoft.com/office/powerpoint/2010/main" val="4125170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of virtual hard disks</a:t>
            </a:r>
            <a:endParaRPr lang="en-GB" dirty="0"/>
          </a:p>
        </p:txBody>
      </p:sp>
      <p:grpSp>
        <p:nvGrpSpPr>
          <p:cNvPr id="4" name="Group 3" descr="Illustration depicting the Azure virtual machine disk structure. The diagram is composed of several labelled boxes and an Azure blob icon. At the top is a rectangular box labelled Azure virtual machine. Below it are three boxes labelled C:\ Operating System disk, D:\ Temporary Disk (Contents can be Lost), and F:\ etc. Data disks. Below the box labelled C:\ Operating System disk, there is another box labelled Disk cache from which an arrow points to the Azure blob icon. Also there is another arrow from F:\ etc. Data Disks to the Azure blob icon."/>
          <p:cNvGrpSpPr/>
          <p:nvPr/>
        </p:nvGrpSpPr>
        <p:grpSpPr>
          <a:xfrm>
            <a:off x="2042419" y="1276645"/>
            <a:ext cx="8224875" cy="4655820"/>
            <a:chOff x="2024025" y="1219200"/>
            <a:chExt cx="8224875" cy="4655820"/>
          </a:xfrm>
        </p:grpSpPr>
        <p:sp>
          <p:nvSpPr>
            <p:cNvPr id="5" name="Rectangle 4"/>
            <p:cNvSpPr/>
            <p:nvPr/>
          </p:nvSpPr>
          <p:spPr>
            <a:xfrm>
              <a:off x="2028789" y="1219200"/>
              <a:ext cx="8220111" cy="9779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2024026" y="2376477"/>
              <a:ext cx="2497967" cy="93662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6"/>
            <p:cNvSpPr/>
            <p:nvPr/>
          </p:nvSpPr>
          <p:spPr>
            <a:xfrm>
              <a:off x="7739028" y="2376863"/>
              <a:ext cx="2497967" cy="93662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p:cNvSpPr/>
            <p:nvPr/>
          </p:nvSpPr>
          <p:spPr>
            <a:xfrm>
              <a:off x="4627855" y="2385218"/>
              <a:ext cx="2941669" cy="204200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gnetic Disk 8"/>
            <p:cNvSpPr/>
            <p:nvPr/>
          </p:nvSpPr>
          <p:spPr>
            <a:xfrm>
              <a:off x="7669530" y="4815840"/>
              <a:ext cx="2350770" cy="1059180"/>
            </a:xfrm>
            <a:prstGeom prst="flowChartMagneticDisk">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endParaRPr lang="en-US" sz="2000"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Up Arrow 9"/>
            <p:cNvSpPr/>
            <p:nvPr/>
          </p:nvSpPr>
          <p:spPr>
            <a:xfrm rot="10800000">
              <a:off x="8711565" y="3509962"/>
              <a:ext cx="266700" cy="1046798"/>
            </a:xfrm>
            <a:prstGeom prst="upArrow">
              <a:avLst/>
            </a:prstGeom>
            <a:solidFill>
              <a:srgbClr val="BA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Up Arrow 10"/>
            <p:cNvSpPr/>
            <p:nvPr/>
          </p:nvSpPr>
          <p:spPr>
            <a:xfrm rot="6465292">
              <a:off x="5123893" y="2688311"/>
              <a:ext cx="266700" cy="3874185"/>
            </a:xfrm>
            <a:prstGeom prst="upArrow">
              <a:avLst/>
            </a:prstGeom>
            <a:solidFill>
              <a:srgbClr val="BA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TextBox 11"/>
            <p:cNvSpPr txBox="1"/>
            <p:nvPr/>
          </p:nvSpPr>
          <p:spPr>
            <a:xfrm>
              <a:off x="2024025" y="1384985"/>
              <a:ext cx="8212970"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3600" b="0" dirty="0">
                  <a:solidFill>
                    <a:srgbClr val="000000"/>
                  </a:solidFill>
                  <a:latin typeface="Segoe UI" panose="020B0502040204020203" pitchFamily="34" charset="0"/>
                  <a:ea typeface="Segoe UI" panose="020B0502040204020203" pitchFamily="34" charset="0"/>
                  <a:cs typeface="Segoe UI" panose="020B0502040204020203" pitchFamily="34" charset="0"/>
                </a:rPr>
                <a:t>Azure VM</a:t>
              </a:r>
            </a:p>
          </p:txBody>
        </p:sp>
        <p:sp>
          <p:nvSpPr>
            <p:cNvPr id="13" name="TextBox 12"/>
            <p:cNvSpPr txBox="1"/>
            <p:nvPr/>
          </p:nvSpPr>
          <p:spPr>
            <a:xfrm>
              <a:off x="2024025" y="2367737"/>
              <a:ext cx="2497967" cy="78483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C:\</a:t>
              </a:r>
            </a:p>
            <a:p>
              <a:r>
                <a:rPr lang="en-US" sz="1700" b="0" dirty="0">
                  <a:solidFill>
                    <a:srgbClr val="000000"/>
                  </a:solidFill>
                  <a:latin typeface="Segoe UI" panose="020B0502040204020203" pitchFamily="34" charset="0"/>
                  <a:ea typeface="Segoe UI" panose="020B0502040204020203" pitchFamily="34" charset="0"/>
                  <a:cs typeface="Segoe UI" panose="020B0502040204020203" pitchFamily="34" charset="0"/>
                </a:rPr>
                <a:t>operating system disk</a:t>
              </a:r>
            </a:p>
          </p:txBody>
        </p:sp>
        <p:sp>
          <p:nvSpPr>
            <p:cNvPr id="14" name="TextBox 13"/>
            <p:cNvSpPr txBox="1"/>
            <p:nvPr/>
          </p:nvSpPr>
          <p:spPr>
            <a:xfrm>
              <a:off x="4138314" y="2498278"/>
              <a:ext cx="3920750" cy="181588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D:\</a:t>
              </a:r>
            </a:p>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Temporary disk</a:t>
              </a:r>
            </a:p>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(contents can be</a:t>
              </a:r>
            </a:p>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lost)</a:t>
              </a:r>
            </a:p>
          </p:txBody>
        </p:sp>
        <p:sp>
          <p:nvSpPr>
            <p:cNvPr id="15" name="TextBox 14"/>
            <p:cNvSpPr txBox="1"/>
            <p:nvPr/>
          </p:nvSpPr>
          <p:spPr>
            <a:xfrm>
              <a:off x="7844624" y="2368123"/>
              <a:ext cx="2286774" cy="52322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F:\Data disks</a:t>
              </a:r>
            </a:p>
          </p:txBody>
        </p:sp>
        <p:sp>
          <p:nvSpPr>
            <p:cNvPr id="16" name="Oval 15"/>
            <p:cNvSpPr/>
            <p:nvPr/>
          </p:nvSpPr>
          <p:spPr>
            <a:xfrm>
              <a:off x="7669531" y="4807099"/>
              <a:ext cx="2350770" cy="372119"/>
            </a:xfrm>
            <a:prstGeom prst="ellipse">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extBox 18"/>
            <p:cNvSpPr txBox="1"/>
            <p:nvPr/>
          </p:nvSpPr>
          <p:spPr>
            <a:xfrm>
              <a:off x="7934157" y="5281046"/>
              <a:ext cx="1851993" cy="46166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t>Azure blob</a:t>
              </a:r>
            </a:p>
          </p:txBody>
        </p:sp>
      </p:grpSp>
    </p:spTree>
    <p:custDataLst>
      <p:tags r:id="rId1"/>
    </p:custDataLst>
    <p:extLst>
      <p:ext uri="{BB962C8B-B14F-4D97-AF65-F5344CB8AC3E}">
        <p14:creationId xmlns:p14="http://schemas.microsoft.com/office/powerpoint/2010/main" val="2861353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managed disks</a:t>
            </a:r>
          </a:p>
        </p:txBody>
      </p:sp>
      <p:sp>
        <p:nvSpPr>
          <p:cNvPr id="4" name="Content Placeholder 2"/>
          <p:cNvSpPr>
            <a:spLocks noGrp="1"/>
          </p:cNvSpPr>
          <p:nvPr/>
        </p:nvSpPr>
        <p:spPr bwMode="auto">
          <a:xfrm>
            <a:off x="1981200" y="1021215"/>
            <a:ext cx="8743950"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Non-managed disks:</a:t>
            </a:r>
          </a:p>
          <a:p>
            <a:pPr lvl="1"/>
            <a:r>
              <a:rPr lang="en-US" dirty="0">
                <a:solidFill>
                  <a:srgbClr val="000000"/>
                </a:solidFill>
              </a:rPr>
              <a:t>Up to 200 Storage accounts per region</a:t>
            </a:r>
          </a:p>
          <a:p>
            <a:pPr lvl="1"/>
            <a:r>
              <a:rPr lang="en-US" dirty="0">
                <a:solidFill>
                  <a:srgbClr val="000000"/>
                </a:solidFill>
              </a:rPr>
              <a:t>Up to 40 disks per Standard storage account</a:t>
            </a:r>
          </a:p>
          <a:p>
            <a:pPr lvl="1"/>
            <a:r>
              <a:rPr lang="en-US" dirty="0">
                <a:solidFill>
                  <a:srgbClr val="000000"/>
                </a:solidFill>
              </a:rPr>
              <a:t>Storage accounts for VMs in the same availability set might be in the same stamp</a:t>
            </a:r>
          </a:p>
          <a:p>
            <a:pPr lvl="1"/>
            <a:r>
              <a:rPr lang="en-US" dirty="0">
                <a:solidFill>
                  <a:srgbClr val="000000"/>
                </a:solidFill>
              </a:rPr>
              <a:t>A custom image in the same Storage account as VM disks</a:t>
            </a:r>
          </a:p>
          <a:p>
            <a:r>
              <a:rPr lang="en-US" dirty="0">
                <a:solidFill>
                  <a:srgbClr val="000000"/>
                </a:solidFill>
              </a:rPr>
              <a:t>Managed disks:</a:t>
            </a:r>
          </a:p>
          <a:p>
            <a:pPr lvl="1"/>
            <a:r>
              <a:rPr lang="en-US" dirty="0">
                <a:solidFill>
                  <a:srgbClr val="000000"/>
                </a:solidFill>
              </a:rPr>
              <a:t>Up to 10,000 disks per region</a:t>
            </a:r>
          </a:p>
          <a:p>
            <a:pPr lvl="1"/>
            <a:r>
              <a:rPr lang="en-US" dirty="0">
                <a:solidFill>
                  <a:srgbClr val="000000"/>
                </a:solidFill>
              </a:rPr>
              <a:t>Storage account performance limits not relevant</a:t>
            </a:r>
          </a:p>
          <a:p>
            <a:pPr lvl="1"/>
            <a:r>
              <a:rPr lang="en-US" dirty="0">
                <a:solidFill>
                  <a:srgbClr val="000000"/>
                </a:solidFill>
              </a:rPr>
              <a:t>Disks of VMs in the same availability set in different stamps</a:t>
            </a:r>
          </a:p>
          <a:p>
            <a:pPr lvl="1"/>
            <a:r>
              <a:rPr lang="en-US" dirty="0">
                <a:solidFill>
                  <a:srgbClr val="000000"/>
                </a:solidFill>
              </a:rPr>
              <a:t>A custom image in the same region</a:t>
            </a:r>
          </a:p>
        </p:txBody>
      </p:sp>
    </p:spTree>
    <p:custDataLst>
      <p:tags r:id="rId1"/>
    </p:custDataLst>
    <p:extLst>
      <p:ext uri="{BB962C8B-B14F-4D97-AF65-F5344CB8AC3E}">
        <p14:creationId xmlns:p14="http://schemas.microsoft.com/office/powerpoint/2010/main" val="2134634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VMs disk mobility</a:t>
            </a:r>
          </a:p>
        </p:txBody>
      </p:sp>
      <p:sp>
        <p:nvSpPr>
          <p:cNvPr id="4" name="Content Placeholder 2"/>
          <p:cNvSpPr>
            <a:spLocks noGrp="1"/>
          </p:cNvSpPr>
          <p:nvPr/>
        </p:nvSpPr>
        <p:spPr bwMode="auto">
          <a:xfrm>
            <a:off x="1981200" y="1021215"/>
            <a:ext cx="8728364"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Azure virtual disk files:</a:t>
            </a:r>
          </a:p>
          <a:p>
            <a:pPr lvl="1"/>
            <a:r>
              <a:rPr lang="en-US" sz="2000" dirty="0">
                <a:solidFill>
                  <a:srgbClr val="000000"/>
                </a:solidFill>
              </a:rPr>
              <a:t>.vhd format (.vhdx not supported)</a:t>
            </a:r>
          </a:p>
          <a:p>
            <a:pPr lvl="1"/>
            <a:r>
              <a:rPr lang="en-US" sz="2000" dirty="0">
                <a:solidFill>
                  <a:srgbClr val="000000"/>
                </a:solidFill>
              </a:rPr>
              <a:t>Fixed type (dynamic not supported)</a:t>
            </a:r>
          </a:p>
          <a:p>
            <a:pPr lvl="1"/>
            <a:r>
              <a:rPr lang="en-US" sz="2000" dirty="0">
                <a:solidFill>
                  <a:srgbClr val="000000"/>
                </a:solidFill>
              </a:rPr>
              <a:t>4-TB maximum size (use multidisk volumes  if needed)</a:t>
            </a:r>
          </a:p>
          <a:p>
            <a:r>
              <a:rPr lang="en-US" sz="2400" dirty="0">
                <a:solidFill>
                  <a:srgbClr val="000000"/>
                </a:solidFill>
              </a:rPr>
              <a:t>Azure virtual disk mobility:</a:t>
            </a:r>
          </a:p>
          <a:p>
            <a:pPr lvl="1"/>
            <a:r>
              <a:rPr lang="en-US" sz="2000" dirty="0">
                <a:solidFill>
                  <a:srgbClr val="000000"/>
                </a:solidFill>
              </a:rPr>
              <a:t>Upload and download</a:t>
            </a:r>
          </a:p>
          <a:p>
            <a:pPr lvl="2"/>
            <a:r>
              <a:rPr lang="en-US" sz="1800" b="1" dirty="0">
                <a:solidFill>
                  <a:srgbClr val="000000"/>
                </a:solidFill>
              </a:rPr>
              <a:t>Add-AzureRmVHD </a:t>
            </a:r>
            <a:r>
              <a:rPr lang="en-US" sz="1800" dirty="0">
                <a:solidFill>
                  <a:srgbClr val="000000"/>
                </a:solidFill>
              </a:rPr>
              <a:t>and</a:t>
            </a:r>
            <a:r>
              <a:rPr lang="en-US" sz="1800" b="1" dirty="0">
                <a:solidFill>
                  <a:srgbClr val="000000"/>
                </a:solidFill>
              </a:rPr>
              <a:t> Save-AzureRmVHD</a:t>
            </a:r>
          </a:p>
          <a:p>
            <a:pPr lvl="2"/>
            <a:r>
              <a:rPr lang="en-US" sz="1800" b="1" dirty="0">
                <a:solidFill>
                  <a:srgbClr val="000000"/>
                </a:solidFill>
              </a:rPr>
              <a:t>az storage blob upload </a:t>
            </a:r>
            <a:r>
              <a:rPr lang="en-US" sz="1800" dirty="0">
                <a:solidFill>
                  <a:srgbClr val="000000"/>
                </a:solidFill>
              </a:rPr>
              <a:t>and</a:t>
            </a:r>
            <a:r>
              <a:rPr lang="en-US" sz="1800" b="1" dirty="0">
                <a:solidFill>
                  <a:srgbClr val="000000"/>
                </a:solidFill>
              </a:rPr>
              <a:t> az storage blob download</a:t>
            </a:r>
          </a:p>
          <a:p>
            <a:pPr lvl="1"/>
            <a:r>
              <a:rPr lang="en-US" sz="2000" dirty="0">
                <a:solidFill>
                  <a:srgbClr val="000000"/>
                </a:solidFill>
              </a:rPr>
              <a:t>Attach and detach</a:t>
            </a:r>
          </a:p>
          <a:p>
            <a:pPr lvl="2"/>
            <a:r>
              <a:rPr lang="en-US" sz="1800" b="1" dirty="0">
                <a:solidFill>
                  <a:srgbClr val="000000"/>
                </a:solidFill>
              </a:rPr>
              <a:t>Add-AzureRmVmDataDisk </a:t>
            </a:r>
            <a:r>
              <a:rPr lang="en-US" sz="1800" dirty="0">
                <a:solidFill>
                  <a:srgbClr val="000000"/>
                </a:solidFill>
              </a:rPr>
              <a:t>and</a:t>
            </a:r>
            <a:r>
              <a:rPr lang="en-US" sz="1800" b="1" dirty="0">
                <a:solidFill>
                  <a:srgbClr val="000000"/>
                </a:solidFill>
              </a:rPr>
              <a:t> Remove-AzureRmVMDataDisk</a:t>
            </a:r>
          </a:p>
          <a:p>
            <a:pPr lvl="2"/>
            <a:r>
              <a:rPr lang="en-US" sz="1800" b="1" dirty="0">
                <a:solidFill>
                  <a:srgbClr val="000000"/>
                </a:solidFill>
              </a:rPr>
              <a:t>azure vm disk attach-new </a:t>
            </a:r>
            <a:r>
              <a:rPr lang="en-US" sz="1800" dirty="0">
                <a:solidFill>
                  <a:srgbClr val="000000"/>
                </a:solidFill>
              </a:rPr>
              <a:t>and</a:t>
            </a:r>
            <a:r>
              <a:rPr lang="en-US" sz="1800" b="1" dirty="0">
                <a:solidFill>
                  <a:srgbClr val="000000"/>
                </a:solidFill>
              </a:rPr>
              <a:t> azure vm disk detach</a:t>
            </a:r>
          </a:p>
          <a:p>
            <a:pPr lvl="2"/>
            <a:r>
              <a:rPr lang="en-US" sz="1800" dirty="0">
                <a:solidFill>
                  <a:srgbClr val="000000"/>
                </a:solidFill>
              </a:rPr>
              <a:t>Azure Portal</a:t>
            </a:r>
          </a:p>
          <a:p>
            <a:pPr lvl="1"/>
            <a:r>
              <a:rPr lang="en-US" sz="2000" dirty="0">
                <a:solidFill>
                  <a:srgbClr val="000000"/>
                </a:solidFill>
              </a:rPr>
              <a:t>Import/Export service (for larger disk sizes)</a:t>
            </a:r>
          </a:p>
          <a:p>
            <a:r>
              <a:rPr lang="en-US" sz="2400" dirty="0">
                <a:solidFill>
                  <a:srgbClr val="000000"/>
                </a:solidFill>
              </a:rPr>
              <a:t>Azure virtual disk files copy and snapshot: </a:t>
            </a:r>
          </a:p>
          <a:p>
            <a:pPr lvl="1"/>
            <a:r>
              <a:rPr lang="en-US" sz="2000" dirty="0">
                <a:solidFill>
                  <a:srgbClr val="000000"/>
                </a:solidFill>
              </a:rPr>
              <a:t>Managed and non-managed disks (full snapshots only)</a:t>
            </a:r>
          </a:p>
          <a:p>
            <a:pPr lvl="1"/>
            <a:endParaRPr lang="en-US" dirty="0">
              <a:solidFill>
                <a:srgbClr val="000000"/>
              </a:solidFill>
            </a:endParaRPr>
          </a:p>
        </p:txBody>
      </p:sp>
    </p:spTree>
    <p:custDataLst>
      <p:tags r:id="rId1"/>
    </p:custDataLst>
    <p:extLst>
      <p:ext uri="{BB962C8B-B14F-4D97-AF65-F5344CB8AC3E}">
        <p14:creationId xmlns:p14="http://schemas.microsoft.com/office/powerpoint/2010/main" val="565172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storage in Windows and Linux VMs</a:t>
            </a:r>
            <a:endParaRPr lang="en-GB" dirty="0"/>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CA" dirty="0">
                <a:solidFill>
                  <a:srgbClr val="000000"/>
                </a:solidFill>
              </a:rPr>
              <a:t>The </a:t>
            </a:r>
            <a:r>
              <a:rPr lang="en-US" dirty="0">
                <a:solidFill>
                  <a:srgbClr val="000000"/>
                </a:solidFill>
              </a:rPr>
              <a:t>multi-</a:t>
            </a:r>
            <a:r>
              <a:rPr lang="bs-Latn-BA" dirty="0">
                <a:solidFill>
                  <a:srgbClr val="000000"/>
                </a:solidFill>
              </a:rPr>
              <a:t>disk management tools as on-premise</a:t>
            </a:r>
            <a:r>
              <a:rPr lang="en-CA" dirty="0">
                <a:solidFill>
                  <a:srgbClr val="000000"/>
                </a:solidFill>
              </a:rPr>
              <a:t>s:</a:t>
            </a:r>
          </a:p>
          <a:p>
            <a:pPr lvl="1"/>
            <a:r>
              <a:rPr lang="en-CA" dirty="0">
                <a:solidFill>
                  <a:srgbClr val="000000"/>
                </a:solidFill>
              </a:rPr>
              <a:t>Server Manager (Windows Storage Spaces)</a:t>
            </a:r>
          </a:p>
          <a:p>
            <a:pPr lvl="1"/>
            <a:r>
              <a:rPr lang="en-CA" dirty="0">
                <a:solidFill>
                  <a:srgbClr val="000000"/>
                </a:solidFill>
              </a:rPr>
              <a:t>Windows PowerShell (Windows Storage Spaces)</a:t>
            </a:r>
          </a:p>
          <a:p>
            <a:pPr lvl="1"/>
            <a:r>
              <a:rPr lang="en-CA" dirty="0">
                <a:solidFill>
                  <a:srgbClr val="000000"/>
                </a:solidFill>
              </a:rPr>
              <a:t>LVM (Linux)</a:t>
            </a:r>
          </a:p>
          <a:p>
            <a:pPr lvl="1"/>
            <a:r>
              <a:rPr lang="en-CA" dirty="0">
                <a:solidFill>
                  <a:srgbClr val="000000"/>
                </a:solidFill>
              </a:rPr>
              <a:t>mdadm (Linux)</a:t>
            </a:r>
          </a:p>
          <a:p>
            <a:r>
              <a:rPr lang="en-US" dirty="0">
                <a:solidFill>
                  <a:srgbClr val="000000"/>
                </a:solidFill>
              </a:rPr>
              <a:t>Multi-disk volumes considerations:</a:t>
            </a:r>
          </a:p>
          <a:p>
            <a:pPr lvl="1"/>
            <a:r>
              <a:rPr lang="en-US" dirty="0">
                <a:solidFill>
                  <a:srgbClr val="000000"/>
                </a:solidFill>
              </a:rPr>
              <a:t>Aggregate I/O throughput</a:t>
            </a:r>
          </a:p>
          <a:p>
            <a:pPr lvl="1"/>
            <a:r>
              <a:rPr lang="en-US" dirty="0">
                <a:solidFill>
                  <a:srgbClr val="000000"/>
                </a:solidFill>
              </a:rPr>
              <a:t>Support for volumes larger than 4-TB disk size limit</a:t>
            </a:r>
          </a:p>
          <a:p>
            <a:pPr lvl="1"/>
            <a:r>
              <a:rPr lang="en-US" dirty="0">
                <a:solidFill>
                  <a:srgbClr val="000000"/>
                </a:solidFill>
              </a:rPr>
              <a:t>Maximum number of data disks depends on VM size</a:t>
            </a:r>
          </a:p>
          <a:p>
            <a:pPr lvl="1"/>
            <a:endParaRPr lang="en-US"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3417444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GB" dirty="0"/>
              <a:t>Configuring disks</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6956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solidFill>
            <a:srgbClr val="00B294"/>
          </a:solidFill>
        </p:spPr>
        <p:txBody>
          <a:bodyPr vert="horz" wrap="square" lIns="134464" tIns="896425" rIns="134464" bIns="896425" rtlCol="0" anchor="ctr">
            <a:noAutofit/>
          </a:bodyPr>
          <a:lstStyle/>
          <a:p>
            <a:r>
              <a:rPr lang="en-US" dirty="0"/>
              <a:t>Active Directory in Azure</a:t>
            </a:r>
          </a:p>
        </p:txBody>
      </p:sp>
      <p:sp>
        <p:nvSpPr>
          <p:cNvPr id="3" name="Text Placeholder 2"/>
          <p:cNvSpPr>
            <a:spLocks noGrp="1"/>
          </p:cNvSpPr>
          <p:nvPr>
            <p:ph type="body" sz="quarter" idx="18"/>
          </p:nvPr>
        </p:nvSpPr>
        <p:spPr>
          <a:solidFill>
            <a:srgbClr val="00B294"/>
          </a:solidFill>
        </p:spPr>
        <p:txBody>
          <a:bodyPr vert="horz" wrap="square" lIns="134464" tIns="896425" rIns="134464" bIns="896425" rtlCol="0" anchor="ctr">
            <a:noAutofit/>
          </a:bodyPr>
          <a:lstStyle/>
          <a:p>
            <a:r>
              <a:rPr lang="en-US" dirty="0"/>
              <a:t>Site Recovery and Back Up</a:t>
            </a:r>
          </a:p>
        </p:txBody>
      </p:sp>
      <p:sp>
        <p:nvSpPr>
          <p:cNvPr id="4" name="Text Placeholder 3"/>
          <p:cNvSpPr>
            <a:spLocks noGrp="1"/>
          </p:cNvSpPr>
          <p:nvPr>
            <p:ph type="body" sz="quarter" idx="19"/>
          </p:nvPr>
        </p:nvSpPr>
        <p:spPr>
          <a:solidFill>
            <a:srgbClr val="00B294"/>
          </a:solidFill>
        </p:spPr>
        <p:txBody>
          <a:bodyPr vert="horz" wrap="square" lIns="134464" tIns="91440" rIns="134464" bIns="91440" rtlCol="0" anchor="ctr">
            <a:noAutofit/>
          </a:bodyPr>
          <a:lstStyle/>
          <a:p>
            <a:r>
              <a:rPr lang="en-US" dirty="0"/>
              <a:t>Web Apps</a:t>
            </a:r>
          </a:p>
        </p:txBody>
      </p:sp>
      <p:sp>
        <p:nvSpPr>
          <p:cNvPr id="5" name="Title 4"/>
          <p:cNvSpPr>
            <a:spLocks noGrp="1"/>
          </p:cNvSpPr>
          <p:nvPr>
            <p:ph type="title"/>
          </p:nvPr>
        </p:nvSpPr>
        <p:spPr/>
        <p:txBody>
          <a:bodyPr/>
          <a:lstStyle/>
          <a:p>
            <a:r>
              <a:rPr lang="en-US" dirty="0"/>
              <a:t>Workshop Schedule</a:t>
            </a:r>
          </a:p>
        </p:txBody>
      </p:sp>
      <p:sp>
        <p:nvSpPr>
          <p:cNvPr id="6" name="Text Placeholder 5"/>
          <p:cNvSpPr>
            <a:spLocks noGrp="1"/>
          </p:cNvSpPr>
          <p:nvPr>
            <p:ph type="body" sz="quarter" idx="10"/>
          </p:nvPr>
        </p:nvSpPr>
        <p:spPr/>
        <p:txBody>
          <a:bodyPr/>
          <a:lstStyle/>
          <a:p>
            <a:r>
              <a:rPr lang="en-US" dirty="0"/>
              <a:t>Day 2</a:t>
            </a:r>
          </a:p>
        </p:txBody>
      </p:sp>
      <p:sp>
        <p:nvSpPr>
          <p:cNvPr id="7" name="Text Placeholder 6"/>
          <p:cNvSpPr>
            <a:spLocks noGrp="1"/>
          </p:cNvSpPr>
          <p:nvPr>
            <p:ph type="body" sz="quarter" idx="20"/>
          </p:nvPr>
        </p:nvSpPr>
        <p:spPr>
          <a:xfrm>
            <a:off x="6633544" y="2510345"/>
            <a:ext cx="2061777" cy="2062070"/>
          </a:xfrm>
          <a:solidFill>
            <a:srgbClr val="68217A"/>
          </a:solidFill>
        </p:spPr>
        <p:txBody>
          <a:bodyPr vert="horz" wrap="square" lIns="134464" tIns="896425" rIns="134464" bIns="896425" rtlCol="0" anchor="ctr">
            <a:noAutofit/>
          </a:bodyPr>
          <a:lstStyle/>
          <a:p>
            <a:r>
              <a:rPr lang="en-US" dirty="0"/>
              <a:t>Diving Deep into Azure</a:t>
            </a:r>
          </a:p>
        </p:txBody>
      </p:sp>
      <p:sp>
        <p:nvSpPr>
          <p:cNvPr id="8" name="Freeform 93"/>
          <p:cNvSpPr>
            <a:spLocks noChangeAspect="1"/>
          </p:cNvSpPr>
          <p:nvPr/>
        </p:nvSpPr>
        <p:spPr bwMode="black">
          <a:xfrm rot="5400000">
            <a:off x="2332929" y="3362081"/>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sp>
        <p:nvSpPr>
          <p:cNvPr id="9" name="Freeform 93"/>
          <p:cNvSpPr>
            <a:spLocks noChangeAspect="1"/>
          </p:cNvSpPr>
          <p:nvPr/>
        </p:nvSpPr>
        <p:spPr bwMode="black">
          <a:xfrm rot="5400000">
            <a:off x="4399155" y="3362080"/>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grpSp>
        <p:nvGrpSpPr>
          <p:cNvPr id="15" name="Group 14">
            <a:extLst>
              <a:ext uri="{FF2B5EF4-FFF2-40B4-BE49-F238E27FC236}">
                <a16:creationId xmlns:a16="http://schemas.microsoft.com/office/drawing/2014/main" id="{BEB30C5D-5BA9-4B1C-8177-5D334F026B35}"/>
              </a:ext>
            </a:extLst>
          </p:cNvPr>
          <p:cNvGrpSpPr/>
          <p:nvPr/>
        </p:nvGrpSpPr>
        <p:grpSpPr>
          <a:xfrm>
            <a:off x="6519030" y="3404155"/>
            <a:ext cx="329837" cy="274419"/>
            <a:chOff x="8509363" y="2687782"/>
            <a:chExt cx="329837" cy="274419"/>
          </a:xfrm>
        </p:grpSpPr>
        <p:sp>
          <p:nvSpPr>
            <p:cNvPr id="13" name="Rectangle 12">
              <a:extLst>
                <a:ext uri="{FF2B5EF4-FFF2-40B4-BE49-F238E27FC236}">
                  <a16:creationId xmlns:a16="http://schemas.microsoft.com/office/drawing/2014/main" id="{D61B24E8-39E0-4B09-85EA-C6071409471B}"/>
                </a:ext>
              </a:extLst>
            </p:cNvPr>
            <p:cNvSpPr/>
            <p:nvPr/>
          </p:nvSpPr>
          <p:spPr bwMode="auto">
            <a:xfrm>
              <a:off x="8509363" y="2687782"/>
              <a:ext cx="329837" cy="9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C63110D-6441-4DB5-B2E1-561F9AED394B}"/>
                </a:ext>
              </a:extLst>
            </p:cNvPr>
            <p:cNvSpPr/>
            <p:nvPr/>
          </p:nvSpPr>
          <p:spPr bwMode="auto">
            <a:xfrm>
              <a:off x="8509363" y="2865219"/>
              <a:ext cx="329837" cy="9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520611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r>
              <a:rPr lang="en-US" dirty="0">
                <a:hlinkClick r:id="rId3"/>
              </a:rPr>
              <a:t>https://github.com/MicrosoftLearning/10979-MicrosoftAzureFundamentals/blob/master/Instructions/10979D_LAB_03.md</a:t>
            </a:r>
            <a:endParaRPr lang="en-US" dirty="0"/>
          </a:p>
          <a:p>
            <a:endParaRPr lang="en-US" dirty="0"/>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r>
              <a:rPr lang="en-GB" sz="2800" dirty="0">
                <a:latin typeface="Segoe UI"/>
              </a:rPr>
              <a:t>Estimated Time: 30 minutes</a:t>
            </a:r>
          </a:p>
        </p:txBody>
      </p:sp>
    </p:spTree>
    <p:extLst>
      <p:ext uri="{BB962C8B-B14F-4D97-AF65-F5344CB8AC3E}">
        <p14:creationId xmlns:p14="http://schemas.microsoft.com/office/powerpoint/2010/main" val="4242176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r>
              <a:rPr lang="en-US" dirty="0"/>
              <a:t>Virtual Networks</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5" name="Picture 4">
            <a:extLst>
              <a:ext uri="{FF2B5EF4-FFF2-40B4-BE49-F238E27FC236}">
                <a16:creationId xmlns:a16="http://schemas.microsoft.com/office/drawing/2014/main" id="{673679F0-BBBC-4C24-9932-242CCBC2A8B0}"/>
              </a:ext>
            </a:extLst>
          </p:cNvPr>
          <p:cNvPicPr>
            <a:picLocks noChangeAspect="1"/>
          </p:cNvPicPr>
          <p:nvPr/>
        </p:nvPicPr>
        <p:blipFill rotWithShape="1">
          <a:blip r:embed="rId3"/>
          <a:srcRect l="28591" r="36692" b="58194"/>
          <a:stretch/>
        </p:blipFill>
        <p:spPr>
          <a:xfrm>
            <a:off x="3054058" y="3831452"/>
            <a:ext cx="2220675" cy="2218003"/>
          </a:xfrm>
          <a:prstGeom prst="rect">
            <a:avLst/>
          </a:prstGeom>
        </p:spPr>
      </p:pic>
    </p:spTree>
    <p:extLst>
      <p:ext uri="{BB962C8B-B14F-4D97-AF65-F5344CB8AC3E}">
        <p14:creationId xmlns:p14="http://schemas.microsoft.com/office/powerpoint/2010/main" val="1211671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idx="1"/>
          </p:nvPr>
        </p:nvSpPr>
        <p:spPr/>
        <p:txBody>
          <a:bodyPr/>
          <a:lstStyle/>
          <a:p>
            <a:r>
              <a:rPr lang="en-US" dirty="0"/>
              <a:t>What are virtual networks?
Determine the need for virtual networks
Virtual network capabilities</a:t>
            </a:r>
          </a:p>
          <a:p>
            <a:r>
              <a:rPr lang="en-US" dirty="0"/>
              <a:t>Creating and configuring Azure virtual networks
Demonstration: Creating a virtual network
Azure networking features</a:t>
            </a:r>
          </a:p>
          <a:p>
            <a:r>
              <a:rPr lang="en-US" dirty="0"/>
              <a:t>Overview of Azure Load Balancer
Creating an Azure load balancer
Demonstration: Creating an Azure load balancer</a:t>
            </a:r>
          </a:p>
          <a:p>
            <a:endParaRPr lang="en-US" dirty="0"/>
          </a:p>
          <a:p>
            <a:endParaRPr lang="en-US" dirty="0"/>
          </a:p>
        </p:txBody>
      </p:sp>
    </p:spTree>
    <p:extLst>
      <p:ext uri="{BB962C8B-B14F-4D97-AF65-F5344CB8AC3E}">
        <p14:creationId xmlns:p14="http://schemas.microsoft.com/office/powerpoint/2010/main" val="1535917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virtual networks?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Logical network boundary</a:t>
            </a:r>
          </a:p>
          <a:p>
            <a:r>
              <a:rPr lang="en-US" sz="2400" dirty="0">
                <a:solidFill>
                  <a:srgbClr val="000000"/>
                </a:solidFill>
              </a:rPr>
              <a:t>Provided as a managed service:</a:t>
            </a:r>
          </a:p>
          <a:p>
            <a:pPr lvl="1"/>
            <a:r>
              <a:rPr lang="en-US" sz="2000" dirty="0">
                <a:solidFill>
                  <a:srgbClr val="000000"/>
                </a:solidFill>
              </a:rPr>
              <a:t>Automatic routing</a:t>
            </a:r>
          </a:p>
          <a:p>
            <a:pPr lvl="1"/>
            <a:r>
              <a:rPr lang="en-US" sz="2000" dirty="0">
                <a:solidFill>
                  <a:srgbClr val="000000"/>
                </a:solidFill>
              </a:rPr>
              <a:t>Built-in DNS name resolution</a:t>
            </a:r>
          </a:p>
          <a:p>
            <a:pPr lvl="1"/>
            <a:r>
              <a:rPr lang="en-US" sz="2000" dirty="0">
                <a:solidFill>
                  <a:srgbClr val="000000"/>
                </a:solidFill>
              </a:rPr>
              <a:t>Support for customization</a:t>
            </a:r>
          </a:p>
          <a:p>
            <a:r>
              <a:rPr lang="en-US" sz="2400" dirty="0">
                <a:solidFill>
                  <a:srgbClr val="000000"/>
                </a:solidFill>
              </a:rPr>
              <a:t>Private IP address space</a:t>
            </a:r>
          </a:p>
          <a:p>
            <a:r>
              <a:rPr lang="en-US" sz="2400" dirty="0">
                <a:solidFill>
                  <a:srgbClr val="000000"/>
                </a:solidFill>
              </a:rPr>
              <a:t>Divided into one or more IP subnets</a:t>
            </a:r>
          </a:p>
          <a:p>
            <a:endParaRPr lang="en-US" dirty="0">
              <a:solidFill>
                <a:srgbClr val="000000"/>
              </a:solidFill>
            </a:endParaRPr>
          </a:p>
        </p:txBody>
      </p:sp>
    </p:spTree>
    <p:extLst>
      <p:ext uri="{BB962C8B-B14F-4D97-AF65-F5344CB8AC3E}">
        <p14:creationId xmlns:p14="http://schemas.microsoft.com/office/powerpoint/2010/main" val="1970789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Determine the need for virtual networks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Deployment types: </a:t>
            </a:r>
          </a:p>
          <a:p>
            <a:pPr lvl="1"/>
            <a:r>
              <a:rPr lang="en-US" dirty="0">
                <a:solidFill>
                  <a:srgbClr val="000000"/>
                </a:solidFill>
              </a:rPr>
              <a:t>Cloud-only deployments</a:t>
            </a:r>
          </a:p>
          <a:p>
            <a:pPr lvl="1"/>
            <a:r>
              <a:rPr lang="en-US" dirty="0">
                <a:solidFill>
                  <a:srgbClr val="000000"/>
                </a:solidFill>
              </a:rPr>
              <a:t>Cross-premises deployments</a:t>
            </a:r>
          </a:p>
          <a:p>
            <a:pPr lvl="1"/>
            <a:r>
              <a:rPr lang="en-US" dirty="0">
                <a:solidFill>
                  <a:srgbClr val="000000"/>
                </a:solidFill>
              </a:rPr>
              <a:t>Deployments without virtual network dependency</a:t>
            </a:r>
          </a:p>
          <a:p>
            <a:r>
              <a:rPr lang="en-US" dirty="0">
                <a:solidFill>
                  <a:srgbClr val="000000"/>
                </a:solidFill>
              </a:rPr>
              <a:t>Virtual networks and Microsoft cloud resources:</a:t>
            </a:r>
          </a:p>
          <a:p>
            <a:pPr lvl="1"/>
            <a:r>
              <a:rPr lang="en-US" dirty="0">
                <a:solidFill>
                  <a:srgbClr val="000000"/>
                </a:solidFill>
              </a:rPr>
              <a:t>Azure VMs (ARM) – must reside on a virtual network</a:t>
            </a:r>
          </a:p>
          <a:p>
            <a:pPr lvl="1"/>
            <a:r>
              <a:rPr lang="en-US" dirty="0">
                <a:solidFill>
                  <a:srgbClr val="000000"/>
                </a:solidFill>
              </a:rPr>
              <a:t>Azure cloud services and Azure VMs (classic) – can reside on a virtual network</a:t>
            </a:r>
          </a:p>
          <a:p>
            <a:pPr lvl="1"/>
            <a:r>
              <a:rPr lang="en-US" dirty="0">
                <a:solidFill>
                  <a:srgbClr val="000000"/>
                </a:solidFill>
              </a:rPr>
              <a:t>Azure Web apps – can connect to a virtual network via P2S VPN</a:t>
            </a:r>
          </a:p>
          <a:p>
            <a:pPr lvl="1"/>
            <a:r>
              <a:rPr lang="en-US" dirty="0">
                <a:solidFill>
                  <a:srgbClr val="000000"/>
                </a:solidFill>
              </a:rPr>
              <a:t>Azure SQL Database, Azure AD – no direct connectivity to a virtual network</a:t>
            </a:r>
          </a:p>
        </p:txBody>
      </p:sp>
    </p:spTree>
    <p:extLst>
      <p:ext uri="{BB962C8B-B14F-4D97-AF65-F5344CB8AC3E}">
        <p14:creationId xmlns:p14="http://schemas.microsoft.com/office/powerpoint/2010/main" val="333093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capabilities</a:t>
            </a:r>
          </a:p>
        </p:txBody>
      </p:sp>
      <p:sp>
        <p:nvSpPr>
          <p:cNvPr id="4" name="Content Placeholder 2"/>
          <p:cNvSpPr>
            <a:spLocks noGrp="1"/>
          </p:cNvSpPr>
          <p:nvPr/>
        </p:nvSpPr>
        <p:spPr bwMode="auto">
          <a:xfrm>
            <a:off x="1963333"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IP address allocation:</a:t>
            </a:r>
          </a:p>
          <a:p>
            <a:pPr lvl="2"/>
            <a:r>
              <a:rPr lang="en-US" dirty="0">
                <a:solidFill>
                  <a:srgbClr val="000000"/>
                </a:solidFill>
              </a:rPr>
              <a:t>Dynamic (default) — support for static IP address assignments</a:t>
            </a:r>
          </a:p>
          <a:p>
            <a:r>
              <a:rPr lang="en-US" sz="2400" dirty="0">
                <a:solidFill>
                  <a:srgbClr val="000000"/>
                </a:solidFill>
              </a:rPr>
              <a:t>Traffic routing:</a:t>
            </a:r>
          </a:p>
          <a:p>
            <a:pPr lvl="2"/>
            <a:r>
              <a:rPr lang="en-US" dirty="0">
                <a:solidFill>
                  <a:srgbClr val="000000"/>
                </a:solidFill>
              </a:rPr>
              <a:t>User defined routes and forced tunneling</a:t>
            </a:r>
          </a:p>
          <a:p>
            <a:r>
              <a:rPr lang="en-US" sz="2400" dirty="0">
                <a:solidFill>
                  <a:srgbClr val="000000"/>
                </a:solidFill>
              </a:rPr>
              <a:t>Traffic filtering:</a:t>
            </a:r>
          </a:p>
          <a:p>
            <a:pPr lvl="2"/>
            <a:r>
              <a:rPr lang="en-US" dirty="0">
                <a:solidFill>
                  <a:srgbClr val="000000"/>
                </a:solidFill>
              </a:rPr>
              <a:t>Network Security Groups</a:t>
            </a:r>
          </a:p>
        </p:txBody>
      </p:sp>
    </p:spTree>
    <p:extLst>
      <p:ext uri="{BB962C8B-B14F-4D97-AF65-F5344CB8AC3E}">
        <p14:creationId xmlns:p14="http://schemas.microsoft.com/office/powerpoint/2010/main" val="1684824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p>
        </p:txBody>
      </p:sp>
      <p:sp>
        <p:nvSpPr>
          <p:cNvPr id="3" name="Content Placeholder 2"/>
          <p:cNvSpPr>
            <a:spLocks noGrp="1"/>
          </p:cNvSpPr>
          <p:nvPr>
            <p:ph idx="1"/>
          </p:nvPr>
        </p:nvSpPr>
        <p:spPr/>
        <p:txBody>
          <a:bodyPr>
            <a:normAutofit fontScale="850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221976"/>
            <a:ext cx="10515600" cy="1325563"/>
          </a:xfrm>
        </p:spPr>
        <p:txBody>
          <a:bodyPr/>
          <a:lstStyle/>
          <a:p>
            <a:r>
              <a:rPr lang="en-US" dirty="0"/>
              <a:t>DNS name resolution</a:t>
            </a:r>
          </a:p>
        </p:txBody>
      </p:sp>
      <p:sp>
        <p:nvSpPr>
          <p:cNvPr id="3" name="Content Placeholder 2"/>
          <p:cNvSpPr>
            <a:spLocks noGrp="1"/>
          </p:cNvSpPr>
          <p:nvPr>
            <p:ph idx="1"/>
          </p:nvPr>
        </p:nvSpPr>
        <p:spPr>
          <a:xfrm>
            <a:off x="341555" y="1253331"/>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pic>
        <p:nvPicPr>
          <p:cNvPr id="5" name="Picture 4" descr="Hash-based distribution">
            <a:extLst>
              <a:ext uri="{FF2B5EF4-FFF2-40B4-BE49-F238E27FC236}">
                <a16:creationId xmlns:a16="http://schemas.microsoft.com/office/drawing/2014/main" id="{0CFB9E9E-7066-4F71-919B-0CEE5D8CD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04" y="1004232"/>
            <a:ext cx="7573529" cy="484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822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653" y="74088"/>
            <a:ext cx="10515600" cy="771811"/>
          </a:xfrm>
        </p:spPr>
        <p:txBody>
          <a:bodyPr/>
          <a:lstStyle/>
          <a:p>
            <a:r>
              <a:rPr lang="en-US" dirty="0"/>
              <a:t>Virtual network connectivity</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1743-F2C1-49B7-ABF6-BF0C631767B4}"/>
              </a:ext>
            </a:extLst>
          </p:cNvPr>
          <p:cNvSpPr>
            <a:spLocks noGrp="1"/>
          </p:cNvSpPr>
          <p:nvPr>
            <p:ph type="title"/>
          </p:nvPr>
        </p:nvSpPr>
        <p:spPr/>
        <p:txBody>
          <a:bodyPr/>
          <a:lstStyle/>
          <a:p>
            <a:r>
              <a:rPr lang="en-US" dirty="0"/>
              <a:t>Agenda</a:t>
            </a:r>
          </a:p>
        </p:txBody>
      </p:sp>
      <p:graphicFrame>
        <p:nvGraphicFramePr>
          <p:cNvPr id="4" name="Table 3">
            <a:extLst>
              <a:ext uri="{FF2B5EF4-FFF2-40B4-BE49-F238E27FC236}">
                <a16:creationId xmlns:a16="http://schemas.microsoft.com/office/drawing/2014/main" id="{59E5FE51-E78C-4823-BE6D-24217A50C21A}"/>
              </a:ext>
            </a:extLst>
          </p:cNvPr>
          <p:cNvGraphicFramePr>
            <a:graphicFrameLocks noGrp="1"/>
          </p:cNvGraphicFramePr>
          <p:nvPr>
            <p:extLst>
              <p:ext uri="{D42A27DB-BD31-4B8C-83A1-F6EECF244321}">
                <p14:modId xmlns:p14="http://schemas.microsoft.com/office/powerpoint/2010/main" val="2377555710"/>
              </p:ext>
            </p:extLst>
          </p:nvPr>
        </p:nvGraphicFramePr>
        <p:xfrm>
          <a:off x="3338945" y="951710"/>
          <a:ext cx="7301346" cy="4916261"/>
        </p:xfrm>
        <a:graphic>
          <a:graphicData uri="http://schemas.openxmlformats.org/drawingml/2006/table">
            <a:tbl>
              <a:tblPr firstRow="1" firstCol="1" bandRow="1">
                <a:tableStyleId>{5C22544A-7EE6-4342-B048-85BDC9FD1C3A}</a:tableStyleId>
              </a:tblPr>
              <a:tblGrid>
                <a:gridCol w="1775882">
                  <a:extLst>
                    <a:ext uri="{9D8B030D-6E8A-4147-A177-3AD203B41FA5}">
                      <a16:colId xmlns:a16="http://schemas.microsoft.com/office/drawing/2014/main" val="393694667"/>
                    </a:ext>
                  </a:extLst>
                </a:gridCol>
                <a:gridCol w="5525464">
                  <a:extLst>
                    <a:ext uri="{9D8B030D-6E8A-4147-A177-3AD203B41FA5}">
                      <a16:colId xmlns:a16="http://schemas.microsoft.com/office/drawing/2014/main" val="2471813841"/>
                    </a:ext>
                  </a:extLst>
                </a:gridCol>
              </a:tblGrid>
              <a:tr h="379502">
                <a:tc>
                  <a:txBody>
                    <a:bodyPr/>
                    <a:lstStyle/>
                    <a:p>
                      <a:pPr marL="0" marR="0" algn="ctr">
                        <a:lnSpc>
                          <a:spcPct val="107000"/>
                        </a:lnSpc>
                        <a:spcBef>
                          <a:spcPts val="0"/>
                        </a:spcBef>
                        <a:spcAft>
                          <a:spcPts val="0"/>
                        </a:spcAft>
                      </a:pPr>
                      <a:r>
                        <a:rPr lang="en-US" sz="2400">
                          <a:effectLst/>
                        </a:rPr>
                        <a:t>Time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ctr">
                        <a:lnSpc>
                          <a:spcPct val="107000"/>
                        </a:lnSpc>
                        <a:spcBef>
                          <a:spcPts val="0"/>
                        </a:spcBef>
                        <a:spcAft>
                          <a:spcPts val="0"/>
                        </a:spcAft>
                      </a:pPr>
                      <a:r>
                        <a:rPr lang="en-US" sz="2400">
                          <a:effectLst/>
                        </a:rPr>
                        <a:t> Topic</a:t>
                      </a:r>
                      <a:r>
                        <a:rPr lang="en-US" sz="2800" u="sng">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4191503508"/>
                  </a:ext>
                </a:extLst>
              </a:tr>
              <a:tr h="544186">
                <a:tc>
                  <a:txBody>
                    <a:bodyPr/>
                    <a:lstStyle/>
                    <a:p>
                      <a:pPr marL="0" marR="0" algn="r">
                        <a:lnSpc>
                          <a:spcPct val="107000"/>
                        </a:lnSpc>
                        <a:spcBef>
                          <a:spcPts val="0"/>
                        </a:spcBef>
                        <a:spcAft>
                          <a:spcPts val="0"/>
                        </a:spcAft>
                      </a:pPr>
                      <a:r>
                        <a:rPr lang="en-US" sz="2000" dirty="0">
                          <a:effectLst/>
                        </a:rPr>
                        <a:t>8:30 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2000" dirty="0">
                          <a:effectLst/>
                        </a:rPr>
                        <a:t>Registration and Breakfast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1779462464"/>
                  </a:ext>
                </a:extLst>
              </a:tr>
              <a:tr h="265089">
                <a:tc>
                  <a:txBody>
                    <a:bodyPr/>
                    <a:lstStyle/>
                    <a:p>
                      <a:pPr marL="0" marR="0" algn="r">
                        <a:lnSpc>
                          <a:spcPct val="107000"/>
                        </a:lnSpc>
                        <a:spcBef>
                          <a:spcPts val="0"/>
                        </a:spcBef>
                        <a:spcAft>
                          <a:spcPts val="0"/>
                        </a:spcAft>
                      </a:pPr>
                      <a:r>
                        <a:rPr lang="en-US" sz="2000">
                          <a:effectLst/>
                        </a:rPr>
                        <a:t>8:45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2000" dirty="0">
                          <a:effectLst/>
                        </a:rPr>
                        <a:t>Welcome remarks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72297558"/>
                  </a:ext>
                </a:extLst>
              </a:tr>
              <a:tr h="265089">
                <a:tc>
                  <a:txBody>
                    <a:bodyPr/>
                    <a:lstStyle/>
                    <a:p>
                      <a:pPr marL="0" marR="0" algn="r">
                        <a:lnSpc>
                          <a:spcPct val="107000"/>
                        </a:lnSpc>
                        <a:spcBef>
                          <a:spcPts val="0"/>
                        </a:spcBef>
                        <a:spcAft>
                          <a:spcPts val="0"/>
                        </a:spcAft>
                      </a:pPr>
                      <a:r>
                        <a:rPr lang="en-US" sz="2000">
                          <a:effectLst/>
                        </a:rPr>
                        <a:t>9:00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1765" kern="1200" dirty="0">
                          <a:solidFill>
                            <a:schemeClr val="dk1"/>
                          </a:solidFill>
                          <a:effectLst/>
                          <a:latin typeface="+mn-lt"/>
                          <a:ea typeface="+mn-ea"/>
                          <a:cs typeface="+mn-cs"/>
                        </a:rPr>
                        <a:t>Introduction to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467633217"/>
                  </a:ext>
                </a:extLst>
              </a:tr>
              <a:tr h="324502">
                <a:tc>
                  <a:txBody>
                    <a:bodyPr/>
                    <a:lstStyle/>
                    <a:p>
                      <a:pPr marL="0" marR="0" algn="r">
                        <a:lnSpc>
                          <a:spcPct val="107000"/>
                        </a:lnSpc>
                        <a:spcBef>
                          <a:spcPts val="0"/>
                        </a:spcBef>
                        <a:spcAft>
                          <a:spcPts val="0"/>
                        </a:spcAft>
                      </a:pPr>
                      <a:r>
                        <a:rPr lang="en-US" sz="2000">
                          <a:effectLst/>
                        </a:rPr>
                        <a:t>9:15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20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950608911"/>
                  </a:ext>
                </a:extLst>
              </a:tr>
              <a:tr h="544186">
                <a:tc>
                  <a:txBody>
                    <a:bodyPr/>
                    <a:lstStyle/>
                    <a:p>
                      <a:pPr marL="0" marR="0" algn="r">
                        <a:lnSpc>
                          <a:spcPct val="107000"/>
                        </a:lnSpc>
                        <a:spcBef>
                          <a:spcPts val="0"/>
                        </a:spcBef>
                        <a:spcAft>
                          <a:spcPts val="0"/>
                        </a:spcAft>
                      </a:pPr>
                      <a:r>
                        <a:rPr lang="en-US" sz="2000">
                          <a:effectLst/>
                        </a:rPr>
                        <a:t>10:15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1765" kern="1200" dirty="0">
                          <a:solidFill>
                            <a:schemeClr val="dk1"/>
                          </a:solidFill>
                          <a:effectLst/>
                          <a:latin typeface="+mn-lt"/>
                          <a:ea typeface="+mn-ea"/>
                          <a:cs typeface="+mn-cs"/>
                        </a:rPr>
                        <a:t>Compute Instances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876619300"/>
                  </a:ext>
                </a:extLst>
              </a:tr>
              <a:tr h="544186">
                <a:tc>
                  <a:txBody>
                    <a:bodyPr/>
                    <a:lstStyle/>
                    <a:p>
                      <a:pPr marL="0" marR="0" algn="r">
                        <a:lnSpc>
                          <a:spcPct val="107000"/>
                        </a:lnSpc>
                        <a:spcBef>
                          <a:spcPts val="0"/>
                        </a:spcBef>
                        <a:spcAft>
                          <a:spcPts val="0"/>
                        </a:spcAft>
                      </a:pPr>
                      <a:r>
                        <a:rPr lang="en-US" sz="2000">
                          <a:effectLst/>
                        </a:rPr>
                        <a:t>10:30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1010756564"/>
                  </a:ext>
                </a:extLst>
              </a:tr>
              <a:tr h="544186">
                <a:tc>
                  <a:txBody>
                    <a:bodyPr/>
                    <a:lstStyle/>
                    <a:p>
                      <a:pPr marL="0" marR="0" algn="r">
                        <a:lnSpc>
                          <a:spcPct val="107000"/>
                        </a:lnSpc>
                        <a:spcBef>
                          <a:spcPts val="0"/>
                        </a:spcBef>
                        <a:spcAft>
                          <a:spcPts val="0"/>
                        </a:spcAft>
                      </a:pPr>
                      <a:r>
                        <a:rPr lang="en-US" sz="2000">
                          <a:effectLst/>
                        </a:rPr>
                        <a:t>11:30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2000" dirty="0">
                          <a:effectLst/>
                        </a:rPr>
                        <a:t> </a:t>
                      </a:r>
                      <a:r>
                        <a:rPr lang="en-US" sz="1765" kern="1200" dirty="0">
                          <a:solidFill>
                            <a:schemeClr val="dk1"/>
                          </a:solidFill>
                          <a:effectLst/>
                          <a:latin typeface="+mn-lt"/>
                          <a:ea typeface="+mn-ea"/>
                          <a:cs typeface="+mn-cs"/>
                        </a:rPr>
                        <a:t>Virtual Networks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643351144"/>
                  </a:ext>
                </a:extLst>
              </a:tr>
              <a:tr h="265089">
                <a:tc>
                  <a:txBody>
                    <a:bodyPr/>
                    <a:lstStyle/>
                    <a:p>
                      <a:pPr marL="0" marR="0" algn="r">
                        <a:lnSpc>
                          <a:spcPct val="107000"/>
                        </a:lnSpc>
                        <a:spcBef>
                          <a:spcPts val="0"/>
                        </a:spcBef>
                        <a:spcAft>
                          <a:spcPts val="0"/>
                        </a:spcAft>
                      </a:pPr>
                      <a:r>
                        <a:rPr lang="en-US" sz="2000">
                          <a:effectLst/>
                        </a:rPr>
                        <a:t>12:30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lang="en-US" sz="1600" dirty="0">
                          <a:effectLst/>
                        </a:rPr>
                        <a:t> </a:t>
                      </a:r>
                      <a:r>
                        <a:rPr lang="en-US" sz="1765" kern="1200" dirty="0">
                          <a:solidFill>
                            <a:schemeClr val="dk1"/>
                          </a:solidFill>
                          <a:effectLst/>
                          <a:latin typeface="+mn-lt"/>
                          <a:ea typeface="+mn-ea"/>
                          <a:cs typeface="+mn-cs"/>
                        </a:rPr>
                        <a:t>Platform as a Service Virtual Machines</a:t>
                      </a:r>
                    </a:p>
                  </a:txBody>
                  <a:tcPr marL="0" marR="0" marT="0" marB="0" anchor="ctr"/>
                </a:tc>
                <a:extLst>
                  <a:ext uri="{0D108BD9-81ED-4DB2-BD59-A6C34878D82A}">
                    <a16:rowId xmlns:a16="http://schemas.microsoft.com/office/drawing/2014/main" val="2282204852"/>
                  </a:ext>
                </a:extLst>
              </a:tr>
              <a:tr h="265089">
                <a:tc>
                  <a:txBody>
                    <a:bodyPr/>
                    <a:lstStyle/>
                    <a:p>
                      <a:pPr marL="0" marR="0" algn="r">
                        <a:lnSpc>
                          <a:spcPct val="107000"/>
                        </a:lnSpc>
                        <a:spcBef>
                          <a:spcPts val="0"/>
                        </a:spcBef>
                        <a:spcAft>
                          <a:spcPts val="0"/>
                        </a:spcAft>
                      </a:pPr>
                      <a:r>
                        <a:rPr lang="en-US" sz="2000">
                          <a:effectLst/>
                        </a:rPr>
                        <a:t>1:30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325843693"/>
                  </a:ext>
                </a:extLst>
              </a:tr>
              <a:tr h="265089">
                <a:tc>
                  <a:txBody>
                    <a:bodyPr/>
                    <a:lstStyle/>
                    <a:p>
                      <a:pPr marL="0" marR="0" algn="r">
                        <a:lnSpc>
                          <a:spcPct val="107000"/>
                        </a:lnSpc>
                        <a:spcBef>
                          <a:spcPts val="0"/>
                        </a:spcBef>
                        <a:spcAft>
                          <a:spcPts val="0"/>
                        </a:spcAft>
                      </a:pPr>
                      <a:r>
                        <a:rPr lang="en-US" sz="2000">
                          <a:effectLst/>
                        </a:rPr>
                        <a:t>2:45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4069493"/>
                  </a:ext>
                </a:extLst>
              </a:tr>
              <a:tr h="265089">
                <a:tc>
                  <a:txBody>
                    <a:bodyPr/>
                    <a:lstStyle/>
                    <a:p>
                      <a:pPr marL="0" marR="0" algn="r">
                        <a:lnSpc>
                          <a:spcPct val="107000"/>
                        </a:lnSpc>
                        <a:spcBef>
                          <a:spcPts val="0"/>
                        </a:spcBef>
                        <a:spcAft>
                          <a:spcPts val="0"/>
                        </a:spcAft>
                      </a:pPr>
                      <a:r>
                        <a:rPr lang="en-US" sz="2000">
                          <a:effectLst/>
                        </a:rPr>
                        <a:t>4:00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2751702877"/>
                  </a:ext>
                </a:extLst>
              </a:tr>
            </a:tbl>
          </a:graphicData>
        </a:graphic>
      </p:graphicFrame>
    </p:spTree>
    <p:extLst>
      <p:ext uri="{BB962C8B-B14F-4D97-AF65-F5344CB8AC3E}">
        <p14:creationId xmlns:p14="http://schemas.microsoft.com/office/powerpoint/2010/main" val="95554514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and configuring Azure virtual networks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Private IP address space:</a:t>
            </a:r>
          </a:p>
          <a:p>
            <a:pPr lvl="1"/>
            <a:r>
              <a:rPr lang="en-US" sz="2000" dirty="0">
                <a:solidFill>
                  <a:srgbClr val="000000"/>
                </a:solidFill>
              </a:rPr>
              <a:t>Standard IP address ranges (RFC 1918):</a:t>
            </a:r>
          </a:p>
          <a:p>
            <a:pPr lvl="2"/>
            <a:r>
              <a:rPr lang="bs-Latn-BA" sz="1600" dirty="0">
                <a:solidFill>
                  <a:srgbClr val="000000"/>
                </a:solidFill>
              </a:rPr>
              <a:t>10.x.x.x</a:t>
            </a:r>
          </a:p>
          <a:p>
            <a:pPr lvl="2"/>
            <a:r>
              <a:rPr lang="bs-Latn-BA" sz="1600" dirty="0">
                <a:solidFill>
                  <a:srgbClr val="000000"/>
                </a:solidFill>
              </a:rPr>
              <a:t>172.16.x.x – 172.31.x.x</a:t>
            </a:r>
          </a:p>
          <a:p>
            <a:pPr lvl="2"/>
            <a:r>
              <a:rPr lang="bs-Latn-BA" sz="1600" dirty="0">
                <a:solidFill>
                  <a:srgbClr val="000000"/>
                </a:solidFill>
              </a:rPr>
              <a:t>192.168.x.x</a:t>
            </a:r>
            <a:endParaRPr lang="en-US" sz="1600" dirty="0">
              <a:solidFill>
                <a:srgbClr val="000000"/>
              </a:solidFill>
            </a:endParaRPr>
          </a:p>
          <a:p>
            <a:pPr lvl="1"/>
            <a:r>
              <a:rPr lang="en-US" sz="2000" dirty="0">
                <a:solidFill>
                  <a:srgbClr val="000000"/>
                </a:solidFill>
              </a:rPr>
              <a:t>Avoid overlap with on-premises and other Azure virtual networks</a:t>
            </a:r>
          </a:p>
          <a:p>
            <a:r>
              <a:rPr lang="en-US" sz="2400" dirty="0">
                <a:solidFill>
                  <a:srgbClr val="000000"/>
                </a:solidFill>
              </a:rPr>
              <a:t>IP Subnets:</a:t>
            </a:r>
          </a:p>
          <a:p>
            <a:pPr lvl="1"/>
            <a:r>
              <a:rPr lang="en-US" sz="2000" dirty="0">
                <a:solidFill>
                  <a:srgbClr val="000000"/>
                </a:solidFill>
              </a:rPr>
              <a:t>The smallest supported size is /29 </a:t>
            </a:r>
          </a:p>
          <a:p>
            <a:pPr lvl="1"/>
            <a:r>
              <a:rPr lang="en-US" sz="2000" dirty="0">
                <a:solidFill>
                  <a:srgbClr val="000000"/>
                </a:solidFill>
              </a:rPr>
              <a:t>Use them to separate groups of virtual machines:</a:t>
            </a:r>
          </a:p>
          <a:p>
            <a:pPr lvl="2"/>
            <a:r>
              <a:rPr lang="en-US" sz="1600" dirty="0">
                <a:solidFill>
                  <a:srgbClr val="000000"/>
                </a:solidFill>
              </a:rPr>
              <a:t>Security (Network Security Groups)</a:t>
            </a:r>
          </a:p>
          <a:p>
            <a:pPr lvl="2"/>
            <a:r>
              <a:rPr lang="en-US" sz="1600" dirty="0">
                <a:solidFill>
                  <a:srgbClr val="000000"/>
                </a:solidFill>
              </a:rPr>
              <a:t>Individual tiers of multi-tier applications</a:t>
            </a:r>
          </a:p>
          <a:p>
            <a:r>
              <a:rPr lang="en-US" sz="2400" dirty="0">
                <a:solidFill>
                  <a:srgbClr val="000000"/>
                </a:solidFill>
              </a:rPr>
              <a:t>Name resolution:</a:t>
            </a:r>
          </a:p>
          <a:p>
            <a:pPr lvl="1"/>
            <a:r>
              <a:rPr lang="en-US" sz="2000" dirty="0">
                <a:solidFill>
                  <a:srgbClr val="000000"/>
                </a:solidFill>
              </a:rPr>
              <a:t>Azure DNS</a:t>
            </a:r>
          </a:p>
          <a:p>
            <a:pPr lvl="1"/>
            <a:r>
              <a:rPr lang="en-US" sz="2000" dirty="0">
                <a:solidFill>
                  <a:srgbClr val="000000"/>
                </a:solidFill>
              </a:rPr>
              <a:t>Custom DNS</a:t>
            </a:r>
            <a:endParaRPr lang="bs-Latn-BA" sz="2000" dirty="0">
              <a:solidFill>
                <a:srgbClr val="000000"/>
              </a:solidFill>
            </a:endParaRPr>
          </a:p>
          <a:p>
            <a:pPr lvl="1"/>
            <a:endParaRPr lang="bs-Latn-BA"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309536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US" dirty="0"/>
              <a:t>Creating a virtual network</a:t>
            </a:r>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605364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networking features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Public IP addresses</a:t>
            </a:r>
          </a:p>
          <a:p>
            <a:r>
              <a:rPr lang="en-US" dirty="0">
                <a:solidFill>
                  <a:srgbClr val="000000"/>
                </a:solidFill>
              </a:rPr>
              <a:t>Traffic Manager:</a:t>
            </a:r>
          </a:p>
          <a:p>
            <a:pPr lvl="1"/>
            <a:r>
              <a:rPr lang="en-US" dirty="0">
                <a:solidFill>
                  <a:srgbClr val="000000"/>
                </a:solidFill>
              </a:rPr>
              <a:t>DNS-based load balancing</a:t>
            </a:r>
          </a:p>
          <a:p>
            <a:pPr lvl="1"/>
            <a:r>
              <a:rPr lang="en-US" dirty="0">
                <a:solidFill>
                  <a:srgbClr val="000000"/>
                </a:solidFill>
              </a:rPr>
              <a:t>Any public, DNS-resolvable endpoint:</a:t>
            </a:r>
          </a:p>
          <a:p>
            <a:pPr lvl="2"/>
            <a:r>
              <a:rPr lang="en-US" dirty="0">
                <a:solidFill>
                  <a:srgbClr val="000000"/>
                </a:solidFill>
              </a:rPr>
              <a:t>Azure</a:t>
            </a:r>
          </a:p>
          <a:p>
            <a:pPr lvl="2"/>
            <a:r>
              <a:rPr lang="en-US" dirty="0">
                <a:solidFill>
                  <a:srgbClr val="000000"/>
                </a:solidFill>
              </a:rPr>
              <a:t>On-premises</a:t>
            </a:r>
          </a:p>
          <a:p>
            <a:pPr lvl="2"/>
            <a:r>
              <a:rPr lang="en-US" dirty="0">
                <a:solidFill>
                  <a:srgbClr val="000000"/>
                </a:solidFill>
              </a:rPr>
              <a:t>Third-party hosting providers</a:t>
            </a:r>
          </a:p>
          <a:p>
            <a:pPr lvl="1"/>
            <a:r>
              <a:rPr lang="en-US" dirty="0">
                <a:solidFill>
                  <a:srgbClr val="000000"/>
                </a:solidFill>
              </a:rPr>
              <a:t>Four routing algorithms:</a:t>
            </a:r>
          </a:p>
          <a:p>
            <a:pPr lvl="2"/>
            <a:r>
              <a:rPr lang="en-US" dirty="0">
                <a:solidFill>
                  <a:srgbClr val="000000"/>
                </a:solidFill>
              </a:rPr>
              <a:t>Performance</a:t>
            </a:r>
          </a:p>
          <a:p>
            <a:pPr lvl="2"/>
            <a:r>
              <a:rPr lang="en-US" dirty="0">
                <a:solidFill>
                  <a:srgbClr val="000000"/>
                </a:solidFill>
              </a:rPr>
              <a:t>Failover</a:t>
            </a:r>
          </a:p>
          <a:p>
            <a:pPr lvl="2"/>
            <a:r>
              <a:rPr lang="en-US" dirty="0">
                <a:solidFill>
                  <a:srgbClr val="000000"/>
                </a:solidFill>
              </a:rPr>
              <a:t>Weighted</a:t>
            </a:r>
          </a:p>
          <a:p>
            <a:pPr lvl="2"/>
            <a:r>
              <a:rPr lang="en-US" dirty="0">
                <a:solidFill>
                  <a:srgbClr val="000000"/>
                </a:solidFill>
              </a:rPr>
              <a:t>Geographic</a:t>
            </a:r>
          </a:p>
        </p:txBody>
      </p:sp>
    </p:spTree>
    <p:extLst>
      <p:ext uri="{BB962C8B-B14F-4D97-AF65-F5344CB8AC3E}">
        <p14:creationId xmlns:p14="http://schemas.microsoft.com/office/powerpoint/2010/main" val="1850793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Azure Load Balancer</a:t>
            </a:r>
          </a:p>
        </p:txBody>
      </p:sp>
      <p:sp>
        <p:nvSpPr>
          <p:cNvPr id="4" name="Content Placeholder 3"/>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endParaRPr lang="en-US" dirty="0">
              <a:solidFill>
                <a:srgbClr val="000000"/>
              </a:solidFill>
            </a:endParaRPr>
          </a:p>
        </p:txBody>
      </p:sp>
      <p:grpSp>
        <p:nvGrpSpPr>
          <p:cNvPr id="5" name="Group 4" descr="The illustration depicts an end-user computer located at the top that connects from the Internet via port 443 to a load balancer shown as a rectangular box. Azure Load Balancer distributes the incoming traffic across three virtual machines (shown at the bottom) to the port 443 on each of them."/>
          <p:cNvGrpSpPr/>
          <p:nvPr/>
        </p:nvGrpSpPr>
        <p:grpSpPr>
          <a:xfrm>
            <a:off x="3213442" y="1213338"/>
            <a:ext cx="5657849" cy="5167924"/>
            <a:chOff x="1943099" y="1027743"/>
            <a:chExt cx="5657849" cy="5167924"/>
          </a:xfrm>
        </p:grpSpPr>
        <p:sp>
          <p:nvSpPr>
            <p:cNvPr id="6" name="Rectangle 5"/>
            <p:cNvSpPr/>
            <p:nvPr/>
          </p:nvSpPr>
          <p:spPr>
            <a:xfrm>
              <a:off x="1943099" y="1027743"/>
              <a:ext cx="5657849" cy="516792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7" name="Rectangle 6"/>
            <p:cNvSpPr/>
            <p:nvPr/>
          </p:nvSpPr>
          <p:spPr>
            <a:xfrm>
              <a:off x="2482850" y="4852192"/>
              <a:ext cx="1289050" cy="104616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8" name="Rectangle 7"/>
            <p:cNvSpPr/>
            <p:nvPr/>
          </p:nvSpPr>
          <p:spPr>
            <a:xfrm>
              <a:off x="4066381" y="4852192"/>
              <a:ext cx="1289050" cy="104616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9" name="Rectangle 8"/>
            <p:cNvSpPr/>
            <p:nvPr/>
          </p:nvSpPr>
          <p:spPr>
            <a:xfrm>
              <a:off x="5740400" y="4852192"/>
              <a:ext cx="1289050" cy="104616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nvGrpSpPr>
            <p:cNvPr id="10" name="Group 9"/>
            <p:cNvGrpSpPr/>
            <p:nvPr/>
          </p:nvGrpSpPr>
          <p:grpSpPr>
            <a:xfrm>
              <a:off x="4546599" y="2896395"/>
              <a:ext cx="269875" cy="810417"/>
              <a:chOff x="4546599" y="2896395"/>
              <a:chExt cx="269875" cy="810417"/>
            </a:xfrm>
            <a:solidFill>
              <a:srgbClr val="00BCF2"/>
            </a:solidFill>
          </p:grpSpPr>
          <p:sp>
            <p:nvSpPr>
              <p:cNvPr id="74" name="Oval 73"/>
              <p:cNvSpPr/>
              <p:nvPr/>
            </p:nvSpPr>
            <p:spPr>
              <a:xfrm>
                <a:off x="4546599" y="2896395"/>
                <a:ext cx="269875" cy="269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75" name="Rectangle 74"/>
              <p:cNvSpPr/>
              <p:nvPr/>
            </p:nvSpPr>
            <p:spPr>
              <a:xfrm>
                <a:off x="4643436" y="3039270"/>
                <a:ext cx="76200" cy="667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sp>
          <p:nvSpPr>
            <p:cNvPr id="11" name="Rectangle 4"/>
            <p:cNvSpPr/>
            <p:nvPr/>
          </p:nvSpPr>
          <p:spPr>
            <a:xfrm>
              <a:off x="2120900" y="3575050"/>
              <a:ext cx="5289550" cy="736600"/>
            </a:xfrm>
            <a:custGeom>
              <a:avLst/>
              <a:gdLst>
                <a:gd name="connsiteX0" fmla="*/ 0 w 4933950"/>
                <a:gd name="connsiteY0" fmla="*/ 0 h 723900"/>
                <a:gd name="connsiteX1" fmla="*/ 4933950 w 4933950"/>
                <a:gd name="connsiteY1" fmla="*/ 0 h 723900"/>
                <a:gd name="connsiteX2" fmla="*/ 4933950 w 4933950"/>
                <a:gd name="connsiteY2" fmla="*/ 723900 h 723900"/>
                <a:gd name="connsiteX3" fmla="*/ 0 w 4933950"/>
                <a:gd name="connsiteY3" fmla="*/ 723900 h 723900"/>
                <a:gd name="connsiteX4" fmla="*/ 0 w 4933950"/>
                <a:gd name="connsiteY4" fmla="*/ 0 h 723900"/>
                <a:gd name="connsiteX0" fmla="*/ 184150 w 5118100"/>
                <a:gd name="connsiteY0" fmla="*/ 0 h 736600"/>
                <a:gd name="connsiteX1" fmla="*/ 5118100 w 5118100"/>
                <a:gd name="connsiteY1" fmla="*/ 0 h 736600"/>
                <a:gd name="connsiteX2" fmla="*/ 5118100 w 5118100"/>
                <a:gd name="connsiteY2" fmla="*/ 723900 h 736600"/>
                <a:gd name="connsiteX3" fmla="*/ 0 w 5118100"/>
                <a:gd name="connsiteY3" fmla="*/ 736600 h 736600"/>
                <a:gd name="connsiteX4" fmla="*/ 184150 w 5118100"/>
                <a:gd name="connsiteY4" fmla="*/ 0 h 736600"/>
                <a:gd name="connsiteX0" fmla="*/ 184150 w 5289550"/>
                <a:gd name="connsiteY0" fmla="*/ 0 h 736600"/>
                <a:gd name="connsiteX1" fmla="*/ 5118100 w 5289550"/>
                <a:gd name="connsiteY1" fmla="*/ 0 h 736600"/>
                <a:gd name="connsiteX2" fmla="*/ 5289550 w 5289550"/>
                <a:gd name="connsiteY2" fmla="*/ 723900 h 736600"/>
                <a:gd name="connsiteX3" fmla="*/ 0 w 5289550"/>
                <a:gd name="connsiteY3" fmla="*/ 736600 h 736600"/>
                <a:gd name="connsiteX4" fmla="*/ 184150 w 5289550"/>
                <a:gd name="connsiteY4" fmla="*/ 0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50" h="736600">
                  <a:moveTo>
                    <a:pt x="184150" y="0"/>
                  </a:moveTo>
                  <a:lnTo>
                    <a:pt x="5118100" y="0"/>
                  </a:lnTo>
                  <a:lnTo>
                    <a:pt x="5289550" y="723900"/>
                  </a:lnTo>
                  <a:lnTo>
                    <a:pt x="0" y="736600"/>
                  </a:lnTo>
                  <a:lnTo>
                    <a:pt x="184150" y="0"/>
                  </a:ln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12" name="Oval 11"/>
            <p:cNvSpPr/>
            <p:nvPr/>
          </p:nvSpPr>
          <p:spPr>
            <a:xfrm>
              <a:off x="4629943" y="4292600"/>
              <a:ext cx="142875" cy="1428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13" name="Oval 12"/>
            <p:cNvSpPr/>
            <p:nvPr/>
          </p:nvSpPr>
          <p:spPr>
            <a:xfrm>
              <a:off x="3867943" y="3683793"/>
              <a:ext cx="107157" cy="1071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cxnSp>
          <p:nvCxnSpPr>
            <p:cNvPr id="14" name="Straight Arrow Connector 13"/>
            <p:cNvCxnSpPr/>
            <p:nvPr/>
          </p:nvCxnSpPr>
          <p:spPr>
            <a:xfrm>
              <a:off x="4701380" y="2060575"/>
              <a:ext cx="0" cy="83582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698997" y="4299901"/>
              <a:ext cx="1" cy="52118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629943" y="4354513"/>
              <a:ext cx="1331913" cy="3957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418283" y="4351338"/>
              <a:ext cx="1351360" cy="39349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a:grpSpLocks noChangeAspect="1"/>
            </p:cNvGrpSpPr>
            <p:nvPr/>
          </p:nvGrpSpPr>
          <p:grpSpPr>
            <a:xfrm>
              <a:off x="4035164" y="1131850"/>
              <a:ext cx="1368943" cy="977313"/>
              <a:chOff x="3410187" y="4340003"/>
              <a:chExt cx="1707683" cy="1219146"/>
            </a:xfrm>
          </p:grpSpPr>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187" y="4340003"/>
                <a:ext cx="1707683" cy="1219146"/>
              </a:xfrm>
              <a:prstGeom prst="rect">
                <a:avLst/>
              </a:prstGeom>
            </p:spPr>
          </p:pic>
          <p:sp>
            <p:nvSpPr>
              <p:cNvPr id="73" name="Rectangle 72"/>
              <p:cNvSpPr/>
              <p:nvPr/>
            </p:nvSpPr>
            <p:spPr bwMode="auto">
              <a:xfrm>
                <a:off x="3602863" y="4380585"/>
                <a:ext cx="1322329" cy="84045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cxnSp>
          <p:nvCxnSpPr>
            <p:cNvPr id="19" name="Straight Arrow Connector 18"/>
            <p:cNvCxnSpPr>
              <a:stCxn id="13" idx="0"/>
            </p:cNvCxnSpPr>
            <p:nvPr/>
          </p:nvCxnSpPr>
          <p:spPr>
            <a:xfrm>
              <a:off x="3921522" y="3683793"/>
              <a:ext cx="0" cy="5038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21521" y="3862388"/>
              <a:ext cx="184347" cy="18601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726805" y="3856830"/>
              <a:ext cx="194715" cy="19126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660858" y="4971801"/>
              <a:ext cx="933034" cy="666338"/>
              <a:chOff x="2660858" y="4971801"/>
              <a:chExt cx="933034" cy="666338"/>
            </a:xfrm>
          </p:grpSpPr>
          <p:grpSp>
            <p:nvGrpSpPr>
              <p:cNvPr id="60" name="Group 59"/>
              <p:cNvGrpSpPr/>
              <p:nvPr/>
            </p:nvGrpSpPr>
            <p:grpSpPr>
              <a:xfrm>
                <a:off x="2660858" y="4971801"/>
                <a:ext cx="933034" cy="666338"/>
                <a:chOff x="5812547" y="4263514"/>
                <a:chExt cx="1642349" cy="1172893"/>
              </a:xfrm>
            </p:grpSpPr>
            <p:sp>
              <p:nvSpPr>
                <p:cNvPr id="65" name="Freeform 64"/>
                <p:cNvSpPr>
                  <a:spLocks/>
                </p:cNvSpPr>
                <p:nvPr/>
              </p:nvSpPr>
              <p:spPr bwMode="auto">
                <a:xfrm>
                  <a:off x="6167246" y="5311219"/>
                  <a:ext cx="932949" cy="96872"/>
                </a:xfrm>
                <a:custGeom>
                  <a:avLst/>
                  <a:gdLst>
                    <a:gd name="T0" fmla="*/ 574 w 626"/>
                    <a:gd name="T1" fmla="*/ 0 h 65"/>
                    <a:gd name="T2" fmla="*/ 52 w 626"/>
                    <a:gd name="T3" fmla="*/ 0 h 65"/>
                    <a:gd name="T4" fmla="*/ 0 w 626"/>
                    <a:gd name="T5" fmla="*/ 65 h 65"/>
                    <a:gd name="T6" fmla="*/ 626 w 626"/>
                    <a:gd name="T7" fmla="*/ 65 h 65"/>
                    <a:gd name="T8" fmla="*/ 574 w 626"/>
                    <a:gd name="T9" fmla="*/ 0 h 65"/>
                  </a:gdLst>
                  <a:ahLst/>
                  <a:cxnLst>
                    <a:cxn ang="0">
                      <a:pos x="T0" y="T1"/>
                    </a:cxn>
                    <a:cxn ang="0">
                      <a:pos x="T2" y="T3"/>
                    </a:cxn>
                    <a:cxn ang="0">
                      <a:pos x="T4" y="T5"/>
                    </a:cxn>
                    <a:cxn ang="0">
                      <a:pos x="T6" y="T7"/>
                    </a:cxn>
                    <a:cxn ang="0">
                      <a:pos x="T8" y="T9"/>
                    </a:cxn>
                  </a:cxnLst>
                  <a:rect l="0" t="0" r="r" b="b"/>
                  <a:pathLst>
                    <a:path w="626" h="65">
                      <a:moveTo>
                        <a:pt x="574" y="0"/>
                      </a:moveTo>
                      <a:lnTo>
                        <a:pt x="52" y="0"/>
                      </a:lnTo>
                      <a:lnTo>
                        <a:pt x="0" y="65"/>
                      </a:lnTo>
                      <a:lnTo>
                        <a:pt x="626" y="65"/>
                      </a:lnTo>
                      <a:lnTo>
                        <a:pt x="574"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6" name="Rectangle 65"/>
                <p:cNvSpPr>
                  <a:spLocks noChangeArrowheads="1"/>
                </p:cNvSpPr>
                <p:nvPr/>
              </p:nvSpPr>
              <p:spPr bwMode="auto">
                <a:xfrm>
                  <a:off x="6167246" y="5408091"/>
                  <a:ext cx="932949" cy="2831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7" name="Rectangle 66"/>
                <p:cNvSpPr>
                  <a:spLocks noChangeArrowheads="1"/>
                </p:cNvSpPr>
                <p:nvPr/>
              </p:nvSpPr>
              <p:spPr bwMode="auto">
                <a:xfrm>
                  <a:off x="6445939" y="5118966"/>
                  <a:ext cx="365132" cy="239944"/>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8" name="Freeform 67"/>
                <p:cNvSpPr>
                  <a:spLocks/>
                </p:cNvSpPr>
                <p:nvPr/>
              </p:nvSpPr>
              <p:spPr bwMode="auto">
                <a:xfrm>
                  <a:off x="5812547" y="4263514"/>
                  <a:ext cx="1642349" cy="952324"/>
                </a:xfrm>
                <a:custGeom>
                  <a:avLst/>
                  <a:gdLst>
                    <a:gd name="T0" fmla="*/ 171 w 171"/>
                    <a:gd name="T1" fmla="*/ 89 h 99"/>
                    <a:gd name="T2" fmla="*/ 161 w 171"/>
                    <a:gd name="T3" fmla="*/ 99 h 99"/>
                    <a:gd name="T4" fmla="*/ 9 w 171"/>
                    <a:gd name="T5" fmla="*/ 99 h 99"/>
                    <a:gd name="T6" fmla="*/ 0 w 171"/>
                    <a:gd name="T7" fmla="*/ 89 h 99"/>
                    <a:gd name="T8" fmla="*/ 0 w 171"/>
                    <a:gd name="T9" fmla="*/ 9 h 99"/>
                    <a:gd name="T10" fmla="*/ 9 w 171"/>
                    <a:gd name="T11" fmla="*/ 0 h 99"/>
                    <a:gd name="T12" fmla="*/ 161 w 171"/>
                    <a:gd name="T13" fmla="*/ 0 h 99"/>
                    <a:gd name="T14" fmla="*/ 171 w 171"/>
                    <a:gd name="T15" fmla="*/ 9 h 99"/>
                    <a:gd name="T16" fmla="*/ 171 w 171"/>
                    <a:gd name="T17"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99">
                      <a:moveTo>
                        <a:pt x="171" y="89"/>
                      </a:moveTo>
                      <a:cubicBezTo>
                        <a:pt x="171" y="94"/>
                        <a:pt x="167" y="99"/>
                        <a:pt x="161" y="99"/>
                      </a:cubicBezTo>
                      <a:cubicBezTo>
                        <a:pt x="9" y="99"/>
                        <a:pt x="9" y="99"/>
                        <a:pt x="9" y="99"/>
                      </a:cubicBezTo>
                      <a:cubicBezTo>
                        <a:pt x="4" y="99"/>
                        <a:pt x="0" y="94"/>
                        <a:pt x="0" y="89"/>
                      </a:cubicBezTo>
                      <a:cubicBezTo>
                        <a:pt x="0" y="9"/>
                        <a:pt x="0" y="9"/>
                        <a:pt x="0" y="9"/>
                      </a:cubicBezTo>
                      <a:cubicBezTo>
                        <a:pt x="0" y="4"/>
                        <a:pt x="4" y="0"/>
                        <a:pt x="9" y="0"/>
                      </a:cubicBezTo>
                      <a:cubicBezTo>
                        <a:pt x="161" y="0"/>
                        <a:pt x="161" y="0"/>
                        <a:pt x="161" y="0"/>
                      </a:cubicBezTo>
                      <a:cubicBezTo>
                        <a:pt x="167" y="0"/>
                        <a:pt x="171" y="4"/>
                        <a:pt x="171" y="9"/>
                      </a:cubicBezTo>
                      <a:lnTo>
                        <a:pt x="171" y="8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9" name="Rectangle 68"/>
                <p:cNvSpPr>
                  <a:spLocks noChangeArrowheads="1"/>
                </p:cNvSpPr>
                <p:nvPr/>
              </p:nvSpPr>
              <p:spPr bwMode="auto">
                <a:xfrm>
                  <a:off x="5898986" y="4349953"/>
                  <a:ext cx="1478412" cy="769013"/>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0" name="Rectangle 69"/>
                <p:cNvSpPr>
                  <a:spLocks noChangeArrowheads="1"/>
                </p:cNvSpPr>
                <p:nvPr/>
              </p:nvSpPr>
              <p:spPr bwMode="auto">
                <a:xfrm>
                  <a:off x="6445939" y="5215838"/>
                  <a:ext cx="365132" cy="56633"/>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1" name="Oval 70"/>
                <p:cNvSpPr>
                  <a:spLocks noChangeArrowheads="1"/>
                </p:cNvSpPr>
                <p:nvPr/>
              </p:nvSpPr>
              <p:spPr bwMode="auto">
                <a:xfrm>
                  <a:off x="6609876" y="4282888"/>
                  <a:ext cx="47691" cy="3874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nvGrpSpPr>
              <p:cNvPr id="61" name="Group 60"/>
              <p:cNvGrpSpPr/>
              <p:nvPr/>
            </p:nvGrpSpPr>
            <p:grpSpPr>
              <a:xfrm>
                <a:off x="2968998" y="5087040"/>
                <a:ext cx="293316" cy="318379"/>
                <a:chOff x="3048794" y="5160791"/>
                <a:chExt cx="206373" cy="224007"/>
              </a:xfrm>
              <a:solidFill>
                <a:schemeClr val="bg1"/>
              </a:solidFill>
            </p:grpSpPr>
            <p:sp>
              <p:nvSpPr>
                <p:cNvPr id="62" name="Rectangle 13"/>
                <p:cNvSpPr/>
                <p:nvPr/>
              </p:nvSpPr>
              <p:spPr>
                <a:xfrm>
                  <a:off x="3078956" y="5160791"/>
                  <a:ext cx="161925" cy="102393"/>
                </a:xfrm>
                <a:custGeom>
                  <a:avLst/>
                  <a:gdLst>
                    <a:gd name="connsiteX0" fmla="*/ 0 w 135731"/>
                    <a:gd name="connsiteY0" fmla="*/ 0 h 121443"/>
                    <a:gd name="connsiteX1" fmla="*/ 135731 w 135731"/>
                    <a:gd name="connsiteY1" fmla="*/ 0 h 121443"/>
                    <a:gd name="connsiteX2" fmla="*/ 135731 w 135731"/>
                    <a:gd name="connsiteY2" fmla="*/ 121443 h 121443"/>
                    <a:gd name="connsiteX3" fmla="*/ 0 w 135731"/>
                    <a:gd name="connsiteY3" fmla="*/ 121443 h 121443"/>
                    <a:gd name="connsiteX4" fmla="*/ 0 w 135731"/>
                    <a:gd name="connsiteY4" fmla="*/ 0 h 121443"/>
                    <a:gd name="connsiteX0" fmla="*/ 19050 w 154781"/>
                    <a:gd name="connsiteY0" fmla="*/ 0 h 121443"/>
                    <a:gd name="connsiteX1" fmla="*/ 154781 w 154781"/>
                    <a:gd name="connsiteY1" fmla="*/ 0 h 121443"/>
                    <a:gd name="connsiteX2" fmla="*/ 154781 w 154781"/>
                    <a:gd name="connsiteY2" fmla="*/ 121443 h 121443"/>
                    <a:gd name="connsiteX3" fmla="*/ 0 w 154781"/>
                    <a:gd name="connsiteY3" fmla="*/ 85724 h 121443"/>
                    <a:gd name="connsiteX4" fmla="*/ 19050 w 154781"/>
                    <a:gd name="connsiteY4" fmla="*/ 0 h 121443"/>
                    <a:gd name="connsiteX0" fmla="*/ 78582 w 154781"/>
                    <a:gd name="connsiteY0" fmla="*/ 57150 h 121443"/>
                    <a:gd name="connsiteX1" fmla="*/ 154781 w 154781"/>
                    <a:gd name="connsiteY1" fmla="*/ 0 h 121443"/>
                    <a:gd name="connsiteX2" fmla="*/ 154781 w 154781"/>
                    <a:gd name="connsiteY2" fmla="*/ 121443 h 121443"/>
                    <a:gd name="connsiteX3" fmla="*/ 0 w 154781"/>
                    <a:gd name="connsiteY3" fmla="*/ 85724 h 121443"/>
                    <a:gd name="connsiteX4" fmla="*/ 78582 w 154781"/>
                    <a:gd name="connsiteY4" fmla="*/ 57150 h 121443"/>
                    <a:gd name="connsiteX0" fmla="*/ 73819 w 154781"/>
                    <a:gd name="connsiteY0" fmla="*/ 35719 h 121443"/>
                    <a:gd name="connsiteX1" fmla="*/ 154781 w 154781"/>
                    <a:gd name="connsiteY1" fmla="*/ 0 h 121443"/>
                    <a:gd name="connsiteX2" fmla="*/ 154781 w 154781"/>
                    <a:gd name="connsiteY2" fmla="*/ 121443 h 121443"/>
                    <a:gd name="connsiteX3" fmla="*/ 0 w 154781"/>
                    <a:gd name="connsiteY3" fmla="*/ 85724 h 121443"/>
                    <a:gd name="connsiteX4" fmla="*/ 73819 w 154781"/>
                    <a:gd name="connsiteY4" fmla="*/ 35719 h 121443"/>
                    <a:gd name="connsiteX0" fmla="*/ 73819 w 173831"/>
                    <a:gd name="connsiteY0" fmla="*/ 0 h 85724"/>
                    <a:gd name="connsiteX1" fmla="*/ 173831 w 173831"/>
                    <a:gd name="connsiteY1" fmla="*/ 33338 h 85724"/>
                    <a:gd name="connsiteX2" fmla="*/ 154781 w 173831"/>
                    <a:gd name="connsiteY2" fmla="*/ 85724 h 85724"/>
                    <a:gd name="connsiteX3" fmla="*/ 0 w 173831"/>
                    <a:gd name="connsiteY3" fmla="*/ 50005 h 85724"/>
                    <a:gd name="connsiteX4" fmla="*/ 73819 w 173831"/>
                    <a:gd name="connsiteY4" fmla="*/ 0 h 85724"/>
                    <a:gd name="connsiteX0" fmla="*/ 73819 w 173831"/>
                    <a:gd name="connsiteY0" fmla="*/ 0 h 95249"/>
                    <a:gd name="connsiteX1" fmla="*/ 173831 w 173831"/>
                    <a:gd name="connsiteY1" fmla="*/ 33338 h 95249"/>
                    <a:gd name="connsiteX2" fmla="*/ 97631 w 173831"/>
                    <a:gd name="connsiteY2" fmla="*/ 95249 h 95249"/>
                    <a:gd name="connsiteX3" fmla="*/ 0 w 173831"/>
                    <a:gd name="connsiteY3" fmla="*/ 50005 h 95249"/>
                    <a:gd name="connsiteX4" fmla="*/ 73819 w 173831"/>
                    <a:gd name="connsiteY4" fmla="*/ 0 h 95249"/>
                    <a:gd name="connsiteX0" fmla="*/ 92869 w 173831"/>
                    <a:gd name="connsiteY0" fmla="*/ 26193 h 61911"/>
                    <a:gd name="connsiteX1" fmla="*/ 173831 w 173831"/>
                    <a:gd name="connsiteY1" fmla="*/ 0 h 61911"/>
                    <a:gd name="connsiteX2" fmla="*/ 97631 w 173831"/>
                    <a:gd name="connsiteY2" fmla="*/ 61911 h 61911"/>
                    <a:gd name="connsiteX3" fmla="*/ 0 w 173831"/>
                    <a:gd name="connsiteY3" fmla="*/ 16667 h 61911"/>
                    <a:gd name="connsiteX4" fmla="*/ 92869 w 173831"/>
                    <a:gd name="connsiteY4" fmla="*/ 26193 h 61911"/>
                    <a:gd name="connsiteX0" fmla="*/ 80963 w 173831"/>
                    <a:gd name="connsiteY0" fmla="*/ 0 h 102393"/>
                    <a:gd name="connsiteX1" fmla="*/ 173831 w 173831"/>
                    <a:gd name="connsiteY1" fmla="*/ 40482 h 102393"/>
                    <a:gd name="connsiteX2" fmla="*/ 97631 w 173831"/>
                    <a:gd name="connsiteY2" fmla="*/ 102393 h 102393"/>
                    <a:gd name="connsiteX3" fmla="*/ 0 w 173831"/>
                    <a:gd name="connsiteY3" fmla="*/ 57149 h 102393"/>
                    <a:gd name="connsiteX4" fmla="*/ 80963 w 173831"/>
                    <a:gd name="connsiteY4" fmla="*/ 0 h 102393"/>
                    <a:gd name="connsiteX0" fmla="*/ 38101 w 130969"/>
                    <a:gd name="connsiteY0" fmla="*/ 0 h 102393"/>
                    <a:gd name="connsiteX1" fmla="*/ 130969 w 130969"/>
                    <a:gd name="connsiteY1" fmla="*/ 40482 h 102393"/>
                    <a:gd name="connsiteX2" fmla="*/ 54769 w 130969"/>
                    <a:gd name="connsiteY2" fmla="*/ 102393 h 102393"/>
                    <a:gd name="connsiteX3" fmla="*/ 0 w 130969"/>
                    <a:gd name="connsiteY3" fmla="*/ 57149 h 102393"/>
                    <a:gd name="connsiteX4" fmla="*/ 38101 w 130969"/>
                    <a:gd name="connsiteY4" fmla="*/ 0 h 102393"/>
                    <a:gd name="connsiteX0" fmla="*/ 71438 w 164306"/>
                    <a:gd name="connsiteY0" fmla="*/ 0 h 102393"/>
                    <a:gd name="connsiteX1" fmla="*/ 164306 w 164306"/>
                    <a:gd name="connsiteY1" fmla="*/ 40482 h 102393"/>
                    <a:gd name="connsiteX2" fmla="*/ 88106 w 164306"/>
                    <a:gd name="connsiteY2" fmla="*/ 102393 h 102393"/>
                    <a:gd name="connsiteX3" fmla="*/ 0 w 164306"/>
                    <a:gd name="connsiteY3" fmla="*/ 50006 h 102393"/>
                    <a:gd name="connsiteX4" fmla="*/ 71438 w 164306"/>
                    <a:gd name="connsiteY4" fmla="*/ 0 h 102393"/>
                    <a:gd name="connsiteX0" fmla="*/ 71438 w 107156"/>
                    <a:gd name="connsiteY0" fmla="*/ 0 h 102393"/>
                    <a:gd name="connsiteX1" fmla="*/ 107156 w 107156"/>
                    <a:gd name="connsiteY1" fmla="*/ 40482 h 102393"/>
                    <a:gd name="connsiteX2" fmla="*/ 88106 w 107156"/>
                    <a:gd name="connsiteY2" fmla="*/ 102393 h 102393"/>
                    <a:gd name="connsiteX3" fmla="*/ 0 w 107156"/>
                    <a:gd name="connsiteY3" fmla="*/ 50006 h 102393"/>
                    <a:gd name="connsiteX4" fmla="*/ 71438 w 107156"/>
                    <a:gd name="connsiteY4" fmla="*/ 0 h 102393"/>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 name="connsiteX0" fmla="*/ 71438 w 161925"/>
                    <a:gd name="connsiteY0" fmla="*/ 0 h 54768"/>
                    <a:gd name="connsiteX1" fmla="*/ 161925 w 161925"/>
                    <a:gd name="connsiteY1" fmla="*/ 45245 h 54768"/>
                    <a:gd name="connsiteX2" fmla="*/ 90487 w 161925"/>
                    <a:gd name="connsiteY2" fmla="*/ 54768 h 54768"/>
                    <a:gd name="connsiteX3" fmla="*/ 0 w 161925"/>
                    <a:gd name="connsiteY3" fmla="*/ 50006 h 54768"/>
                    <a:gd name="connsiteX4" fmla="*/ 71438 w 161925"/>
                    <a:gd name="connsiteY4" fmla="*/ 0 h 54768"/>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02393">
                      <a:moveTo>
                        <a:pt x="71438" y="0"/>
                      </a:moveTo>
                      <a:lnTo>
                        <a:pt x="161925" y="45245"/>
                      </a:lnTo>
                      <a:lnTo>
                        <a:pt x="88106" y="102393"/>
                      </a:lnTo>
                      <a:lnTo>
                        <a:pt x="0" y="50006"/>
                      </a:lnTo>
                      <a:lnTo>
                        <a:pt x="7143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63" name="Rectangle 14"/>
                <p:cNvSpPr/>
                <p:nvPr/>
              </p:nvSpPr>
              <p:spPr>
                <a:xfrm>
                  <a:off x="3048794" y="5230016"/>
                  <a:ext cx="97630" cy="154782"/>
                </a:xfrm>
                <a:custGeom>
                  <a:avLst/>
                  <a:gdLst>
                    <a:gd name="connsiteX0" fmla="*/ 0 w 109538"/>
                    <a:gd name="connsiteY0" fmla="*/ 0 h 111919"/>
                    <a:gd name="connsiteX1" fmla="*/ 109538 w 109538"/>
                    <a:gd name="connsiteY1" fmla="*/ 0 h 111919"/>
                    <a:gd name="connsiteX2" fmla="*/ 109538 w 109538"/>
                    <a:gd name="connsiteY2" fmla="*/ 111919 h 111919"/>
                    <a:gd name="connsiteX3" fmla="*/ 0 w 109538"/>
                    <a:gd name="connsiteY3" fmla="*/ 111919 h 111919"/>
                    <a:gd name="connsiteX4" fmla="*/ 0 w 109538"/>
                    <a:gd name="connsiteY4" fmla="*/ 0 h 111919"/>
                    <a:gd name="connsiteX0" fmla="*/ 28575 w 109538"/>
                    <a:gd name="connsiteY0" fmla="*/ 0 h 142875"/>
                    <a:gd name="connsiteX1" fmla="*/ 109538 w 109538"/>
                    <a:gd name="connsiteY1" fmla="*/ 30956 h 142875"/>
                    <a:gd name="connsiteX2" fmla="*/ 109538 w 109538"/>
                    <a:gd name="connsiteY2" fmla="*/ 142875 h 142875"/>
                    <a:gd name="connsiteX3" fmla="*/ 0 w 109538"/>
                    <a:gd name="connsiteY3" fmla="*/ 142875 h 142875"/>
                    <a:gd name="connsiteX4" fmla="*/ 28575 w 109538"/>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16669 w 80963"/>
                    <a:gd name="connsiteY3" fmla="*/ 85725 h 142875"/>
                    <a:gd name="connsiteX4" fmla="*/ 0 w 80963"/>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4763 w 80963"/>
                    <a:gd name="connsiteY3" fmla="*/ 88106 h 142875"/>
                    <a:gd name="connsiteX4" fmla="*/ 0 w 80963"/>
                    <a:gd name="connsiteY4" fmla="*/ 0 h 142875"/>
                    <a:gd name="connsiteX0" fmla="*/ 0 w 80963"/>
                    <a:gd name="connsiteY0" fmla="*/ 0 h 92869"/>
                    <a:gd name="connsiteX1" fmla="*/ 80963 w 80963"/>
                    <a:gd name="connsiteY1" fmla="*/ 30956 h 92869"/>
                    <a:gd name="connsiteX2" fmla="*/ 47626 w 80963"/>
                    <a:gd name="connsiteY2" fmla="*/ 92869 h 92869"/>
                    <a:gd name="connsiteX3" fmla="*/ 4763 w 80963"/>
                    <a:gd name="connsiteY3" fmla="*/ 88106 h 92869"/>
                    <a:gd name="connsiteX4" fmla="*/ 0 w 80963"/>
                    <a:gd name="connsiteY4" fmla="*/ 0 h 928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88106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23813 w 85726"/>
                    <a:gd name="connsiteY3" fmla="*/ 66675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97631 h 130969"/>
                    <a:gd name="connsiteX4" fmla="*/ 0 w 85726"/>
                    <a:gd name="connsiteY4" fmla="*/ 0 h 130969"/>
                    <a:gd name="connsiteX0" fmla="*/ 30956 w 80963"/>
                    <a:gd name="connsiteY0" fmla="*/ 0 h 119063"/>
                    <a:gd name="connsiteX1" fmla="*/ 76200 w 80963"/>
                    <a:gd name="connsiteY1" fmla="*/ 19050 h 119063"/>
                    <a:gd name="connsiteX2" fmla="*/ 80963 w 80963"/>
                    <a:gd name="connsiteY2" fmla="*/ 119063 h 119063"/>
                    <a:gd name="connsiteX3" fmla="*/ 0 w 80963"/>
                    <a:gd name="connsiteY3" fmla="*/ 85725 h 119063"/>
                    <a:gd name="connsiteX4" fmla="*/ 30956 w 80963"/>
                    <a:gd name="connsiteY4" fmla="*/ 0 h 119063"/>
                    <a:gd name="connsiteX0" fmla="*/ 0 w 88107"/>
                    <a:gd name="connsiteY0" fmla="*/ 0 h 147638"/>
                    <a:gd name="connsiteX1" fmla="*/ 83344 w 88107"/>
                    <a:gd name="connsiteY1" fmla="*/ 47625 h 147638"/>
                    <a:gd name="connsiteX2" fmla="*/ 88107 w 88107"/>
                    <a:gd name="connsiteY2" fmla="*/ 147638 h 147638"/>
                    <a:gd name="connsiteX3" fmla="*/ 7144 w 88107"/>
                    <a:gd name="connsiteY3" fmla="*/ 114300 h 147638"/>
                    <a:gd name="connsiteX4" fmla="*/ 0 w 88107"/>
                    <a:gd name="connsiteY4" fmla="*/ 0 h 147638"/>
                    <a:gd name="connsiteX0" fmla="*/ 0 w 83344"/>
                    <a:gd name="connsiteY0" fmla="*/ 0 h 114300"/>
                    <a:gd name="connsiteX1" fmla="*/ 83344 w 83344"/>
                    <a:gd name="connsiteY1" fmla="*/ 47625 h 114300"/>
                    <a:gd name="connsiteX2" fmla="*/ 57151 w 83344"/>
                    <a:gd name="connsiteY2" fmla="*/ 111919 h 114300"/>
                    <a:gd name="connsiteX3" fmla="*/ 7144 w 83344"/>
                    <a:gd name="connsiteY3" fmla="*/ 114300 h 114300"/>
                    <a:gd name="connsiteX4" fmla="*/ 0 w 83344"/>
                    <a:gd name="connsiteY4" fmla="*/ 0 h 114300"/>
                    <a:gd name="connsiteX0" fmla="*/ 0 w 92870"/>
                    <a:gd name="connsiteY0" fmla="*/ 0 h 152401"/>
                    <a:gd name="connsiteX1" fmla="*/ 83344 w 92870"/>
                    <a:gd name="connsiteY1" fmla="*/ 47625 h 152401"/>
                    <a:gd name="connsiteX2" fmla="*/ 92870 w 92870"/>
                    <a:gd name="connsiteY2" fmla="*/ 152401 h 152401"/>
                    <a:gd name="connsiteX3" fmla="*/ 7144 w 92870"/>
                    <a:gd name="connsiteY3" fmla="*/ 114300 h 152401"/>
                    <a:gd name="connsiteX4" fmla="*/ 0 w 92870"/>
                    <a:gd name="connsiteY4" fmla="*/ 0 h 152401"/>
                    <a:gd name="connsiteX0" fmla="*/ 23812 w 85726"/>
                    <a:gd name="connsiteY0" fmla="*/ 4762 h 104776"/>
                    <a:gd name="connsiteX1" fmla="*/ 76200 w 85726"/>
                    <a:gd name="connsiteY1" fmla="*/ 0 h 104776"/>
                    <a:gd name="connsiteX2" fmla="*/ 85726 w 85726"/>
                    <a:gd name="connsiteY2" fmla="*/ 104776 h 104776"/>
                    <a:gd name="connsiteX3" fmla="*/ 0 w 85726"/>
                    <a:gd name="connsiteY3" fmla="*/ 66675 h 104776"/>
                    <a:gd name="connsiteX4" fmla="*/ 23812 w 85726"/>
                    <a:gd name="connsiteY4" fmla="*/ 4762 h 104776"/>
                    <a:gd name="connsiteX0" fmla="*/ 0 w 95251"/>
                    <a:gd name="connsiteY0" fmla="*/ 0 h 147639"/>
                    <a:gd name="connsiteX1" fmla="*/ 85725 w 95251"/>
                    <a:gd name="connsiteY1" fmla="*/ 42863 h 147639"/>
                    <a:gd name="connsiteX2" fmla="*/ 95251 w 95251"/>
                    <a:gd name="connsiteY2" fmla="*/ 147639 h 147639"/>
                    <a:gd name="connsiteX3" fmla="*/ 9525 w 95251"/>
                    <a:gd name="connsiteY3" fmla="*/ 109538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35719 w 95251"/>
                    <a:gd name="connsiteY3" fmla="*/ 78581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0487 w 95251"/>
                    <a:gd name="connsiteY1" fmla="*/ 78582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14 w 95251"/>
                    <a:gd name="connsiteY3" fmla="*/ 97632 h 147639"/>
                    <a:gd name="connsiteX4" fmla="*/ 0 w 95251"/>
                    <a:gd name="connsiteY4" fmla="*/ 0 h 147639"/>
                    <a:gd name="connsiteX0" fmla="*/ 2380 w 97631"/>
                    <a:gd name="connsiteY0" fmla="*/ 0 h 147639"/>
                    <a:gd name="connsiteX1" fmla="*/ 97630 w 97631"/>
                    <a:gd name="connsiteY1" fmla="*/ 61913 h 147639"/>
                    <a:gd name="connsiteX2" fmla="*/ 97631 w 97631"/>
                    <a:gd name="connsiteY2" fmla="*/ 147639 h 147639"/>
                    <a:gd name="connsiteX3" fmla="*/ 0 w 97631"/>
                    <a:gd name="connsiteY3" fmla="*/ 92869 h 147639"/>
                    <a:gd name="connsiteX4" fmla="*/ 2380 w 97631"/>
                    <a:gd name="connsiteY4" fmla="*/ 0 h 147639"/>
                    <a:gd name="connsiteX0" fmla="*/ 2380 w 97630"/>
                    <a:gd name="connsiteY0" fmla="*/ 0 h 145257"/>
                    <a:gd name="connsiteX1" fmla="*/ 97630 w 97630"/>
                    <a:gd name="connsiteY1" fmla="*/ 61913 h 145257"/>
                    <a:gd name="connsiteX2" fmla="*/ 78581 w 97630"/>
                    <a:gd name="connsiteY2" fmla="*/ 145257 h 145257"/>
                    <a:gd name="connsiteX3" fmla="*/ 0 w 97630"/>
                    <a:gd name="connsiteY3" fmla="*/ 92869 h 145257"/>
                    <a:gd name="connsiteX4" fmla="*/ 2380 w 97630"/>
                    <a:gd name="connsiteY4" fmla="*/ 0 h 145257"/>
                    <a:gd name="connsiteX0" fmla="*/ 2380 w 97630"/>
                    <a:gd name="connsiteY0" fmla="*/ 0 h 154782"/>
                    <a:gd name="connsiteX1" fmla="*/ 97630 w 97630"/>
                    <a:gd name="connsiteY1" fmla="*/ 61913 h 154782"/>
                    <a:gd name="connsiteX2" fmla="*/ 90488 w 97630"/>
                    <a:gd name="connsiteY2" fmla="*/ 154782 h 154782"/>
                    <a:gd name="connsiteX3" fmla="*/ 0 w 97630"/>
                    <a:gd name="connsiteY3" fmla="*/ 92869 h 154782"/>
                    <a:gd name="connsiteX4" fmla="*/ 2380 w 97630"/>
                    <a:gd name="connsiteY4" fmla="*/ 0 h 15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0" h="154782">
                      <a:moveTo>
                        <a:pt x="2380" y="0"/>
                      </a:moveTo>
                      <a:lnTo>
                        <a:pt x="97630" y="61913"/>
                      </a:lnTo>
                      <a:cubicBezTo>
                        <a:pt x="97630" y="90488"/>
                        <a:pt x="90488" y="126207"/>
                        <a:pt x="90488" y="154782"/>
                      </a:cubicBezTo>
                      <a:lnTo>
                        <a:pt x="0" y="92869"/>
                      </a:lnTo>
                      <a:cubicBezTo>
                        <a:pt x="793" y="61913"/>
                        <a:pt x="1587" y="30956"/>
                        <a:pt x="23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64" name="Rectangle 15"/>
                <p:cNvSpPr/>
                <p:nvPr/>
              </p:nvSpPr>
              <p:spPr>
                <a:xfrm>
                  <a:off x="3164678" y="5234038"/>
                  <a:ext cx="90489" cy="149228"/>
                </a:xfrm>
                <a:custGeom>
                  <a:avLst/>
                  <a:gdLst>
                    <a:gd name="connsiteX0" fmla="*/ 0 w 119063"/>
                    <a:gd name="connsiteY0" fmla="*/ 0 h 118272"/>
                    <a:gd name="connsiteX1" fmla="*/ 119063 w 119063"/>
                    <a:gd name="connsiteY1" fmla="*/ 0 h 118272"/>
                    <a:gd name="connsiteX2" fmla="*/ 119063 w 119063"/>
                    <a:gd name="connsiteY2" fmla="*/ 118272 h 118272"/>
                    <a:gd name="connsiteX3" fmla="*/ 0 w 119063"/>
                    <a:gd name="connsiteY3" fmla="*/ 118272 h 118272"/>
                    <a:gd name="connsiteX4" fmla="*/ 0 w 119063"/>
                    <a:gd name="connsiteY4" fmla="*/ 0 h 118272"/>
                    <a:gd name="connsiteX0" fmla="*/ 0 w 119063"/>
                    <a:gd name="connsiteY0" fmla="*/ 50006 h 168278"/>
                    <a:gd name="connsiteX1" fmla="*/ 85725 w 119063"/>
                    <a:gd name="connsiteY1" fmla="*/ 0 h 168278"/>
                    <a:gd name="connsiteX2" fmla="*/ 119063 w 119063"/>
                    <a:gd name="connsiteY2" fmla="*/ 168278 h 168278"/>
                    <a:gd name="connsiteX3" fmla="*/ 0 w 119063"/>
                    <a:gd name="connsiteY3" fmla="*/ 168278 h 168278"/>
                    <a:gd name="connsiteX4" fmla="*/ 0 w 119063"/>
                    <a:gd name="connsiteY4" fmla="*/ 50006 h 168278"/>
                    <a:gd name="connsiteX0" fmla="*/ 0 w 85725"/>
                    <a:gd name="connsiteY0" fmla="*/ 50006 h 168278"/>
                    <a:gd name="connsiteX1" fmla="*/ 85725 w 85725"/>
                    <a:gd name="connsiteY1" fmla="*/ 0 h 168278"/>
                    <a:gd name="connsiteX2" fmla="*/ 66676 w 85725"/>
                    <a:gd name="connsiteY2" fmla="*/ 127797 h 168278"/>
                    <a:gd name="connsiteX3" fmla="*/ 0 w 85725"/>
                    <a:gd name="connsiteY3" fmla="*/ 168278 h 168278"/>
                    <a:gd name="connsiteX4" fmla="*/ 0 w 85725"/>
                    <a:gd name="connsiteY4" fmla="*/ 50006 h 168278"/>
                    <a:gd name="connsiteX0" fmla="*/ 0 w 85725"/>
                    <a:gd name="connsiteY0" fmla="*/ 50006 h 168278"/>
                    <a:gd name="connsiteX1" fmla="*/ 85725 w 85725"/>
                    <a:gd name="connsiteY1" fmla="*/ 0 h 168278"/>
                    <a:gd name="connsiteX2" fmla="*/ 57151 w 85725"/>
                    <a:gd name="connsiteY2" fmla="*/ 96841 h 168278"/>
                    <a:gd name="connsiteX3" fmla="*/ 0 w 85725"/>
                    <a:gd name="connsiteY3" fmla="*/ 168278 h 168278"/>
                    <a:gd name="connsiteX4" fmla="*/ 0 w 85725"/>
                    <a:gd name="connsiteY4" fmla="*/ 50006 h 168278"/>
                    <a:gd name="connsiteX0" fmla="*/ 0 w 85726"/>
                    <a:gd name="connsiteY0" fmla="*/ 50006 h 168278"/>
                    <a:gd name="connsiteX1" fmla="*/ 85725 w 85726"/>
                    <a:gd name="connsiteY1" fmla="*/ 0 h 168278"/>
                    <a:gd name="connsiteX2" fmla="*/ 85726 w 85726"/>
                    <a:gd name="connsiteY2" fmla="*/ 99222 h 168278"/>
                    <a:gd name="connsiteX3" fmla="*/ 0 w 85726"/>
                    <a:gd name="connsiteY3" fmla="*/ 168278 h 168278"/>
                    <a:gd name="connsiteX4" fmla="*/ 0 w 85726"/>
                    <a:gd name="connsiteY4" fmla="*/ 50006 h 168278"/>
                    <a:gd name="connsiteX0" fmla="*/ 0 w 85726"/>
                    <a:gd name="connsiteY0" fmla="*/ 50006 h 118271"/>
                    <a:gd name="connsiteX1" fmla="*/ 85725 w 85726"/>
                    <a:gd name="connsiteY1" fmla="*/ 0 h 118271"/>
                    <a:gd name="connsiteX2" fmla="*/ 85726 w 85726"/>
                    <a:gd name="connsiteY2" fmla="*/ 99222 h 118271"/>
                    <a:gd name="connsiteX3" fmla="*/ 14287 w 85726"/>
                    <a:gd name="connsiteY3" fmla="*/ 118271 h 118271"/>
                    <a:gd name="connsiteX4" fmla="*/ 0 w 85726"/>
                    <a:gd name="connsiteY4" fmla="*/ 50006 h 118271"/>
                    <a:gd name="connsiteX0" fmla="*/ 4763 w 90489"/>
                    <a:gd name="connsiteY0" fmla="*/ 50006 h 149228"/>
                    <a:gd name="connsiteX1" fmla="*/ 90488 w 90489"/>
                    <a:gd name="connsiteY1" fmla="*/ 0 h 149228"/>
                    <a:gd name="connsiteX2" fmla="*/ 90489 w 90489"/>
                    <a:gd name="connsiteY2" fmla="*/ 99222 h 149228"/>
                    <a:gd name="connsiteX3" fmla="*/ 0 w 90489"/>
                    <a:gd name="connsiteY3" fmla="*/ 149228 h 149228"/>
                    <a:gd name="connsiteX4" fmla="*/ 4763 w 90489"/>
                    <a:gd name="connsiteY4" fmla="*/ 50006 h 149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9" h="149228">
                      <a:moveTo>
                        <a:pt x="4763" y="50006"/>
                      </a:moveTo>
                      <a:lnTo>
                        <a:pt x="90488" y="0"/>
                      </a:lnTo>
                      <a:cubicBezTo>
                        <a:pt x="90488" y="33074"/>
                        <a:pt x="90489" y="66148"/>
                        <a:pt x="90489" y="99222"/>
                      </a:cubicBezTo>
                      <a:lnTo>
                        <a:pt x="0" y="149228"/>
                      </a:lnTo>
                      <a:lnTo>
                        <a:pt x="4763" y="500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grpSp>
        <p:grpSp>
          <p:nvGrpSpPr>
            <p:cNvPr id="23" name="Group 22"/>
            <p:cNvGrpSpPr/>
            <p:nvPr/>
          </p:nvGrpSpPr>
          <p:grpSpPr>
            <a:xfrm>
              <a:off x="4244389" y="4969818"/>
              <a:ext cx="933034" cy="666338"/>
              <a:chOff x="2660858" y="4971801"/>
              <a:chExt cx="933034" cy="666338"/>
            </a:xfrm>
          </p:grpSpPr>
          <p:grpSp>
            <p:nvGrpSpPr>
              <p:cNvPr id="48" name="Group 47"/>
              <p:cNvGrpSpPr/>
              <p:nvPr/>
            </p:nvGrpSpPr>
            <p:grpSpPr>
              <a:xfrm>
                <a:off x="2660858" y="4971801"/>
                <a:ext cx="933034" cy="666338"/>
                <a:chOff x="5812547" y="4263514"/>
                <a:chExt cx="1642349" cy="1172893"/>
              </a:xfrm>
            </p:grpSpPr>
            <p:sp>
              <p:nvSpPr>
                <p:cNvPr id="53" name="Freeform 52"/>
                <p:cNvSpPr>
                  <a:spLocks/>
                </p:cNvSpPr>
                <p:nvPr/>
              </p:nvSpPr>
              <p:spPr bwMode="auto">
                <a:xfrm>
                  <a:off x="6167246" y="5311219"/>
                  <a:ext cx="932949" cy="96872"/>
                </a:xfrm>
                <a:custGeom>
                  <a:avLst/>
                  <a:gdLst>
                    <a:gd name="T0" fmla="*/ 574 w 626"/>
                    <a:gd name="T1" fmla="*/ 0 h 65"/>
                    <a:gd name="T2" fmla="*/ 52 w 626"/>
                    <a:gd name="T3" fmla="*/ 0 h 65"/>
                    <a:gd name="T4" fmla="*/ 0 w 626"/>
                    <a:gd name="T5" fmla="*/ 65 h 65"/>
                    <a:gd name="T6" fmla="*/ 626 w 626"/>
                    <a:gd name="T7" fmla="*/ 65 h 65"/>
                    <a:gd name="T8" fmla="*/ 574 w 626"/>
                    <a:gd name="T9" fmla="*/ 0 h 65"/>
                  </a:gdLst>
                  <a:ahLst/>
                  <a:cxnLst>
                    <a:cxn ang="0">
                      <a:pos x="T0" y="T1"/>
                    </a:cxn>
                    <a:cxn ang="0">
                      <a:pos x="T2" y="T3"/>
                    </a:cxn>
                    <a:cxn ang="0">
                      <a:pos x="T4" y="T5"/>
                    </a:cxn>
                    <a:cxn ang="0">
                      <a:pos x="T6" y="T7"/>
                    </a:cxn>
                    <a:cxn ang="0">
                      <a:pos x="T8" y="T9"/>
                    </a:cxn>
                  </a:cxnLst>
                  <a:rect l="0" t="0" r="r" b="b"/>
                  <a:pathLst>
                    <a:path w="626" h="65">
                      <a:moveTo>
                        <a:pt x="574" y="0"/>
                      </a:moveTo>
                      <a:lnTo>
                        <a:pt x="52" y="0"/>
                      </a:lnTo>
                      <a:lnTo>
                        <a:pt x="0" y="65"/>
                      </a:lnTo>
                      <a:lnTo>
                        <a:pt x="626" y="65"/>
                      </a:lnTo>
                      <a:lnTo>
                        <a:pt x="574"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4" name="Rectangle 53"/>
                <p:cNvSpPr>
                  <a:spLocks noChangeArrowheads="1"/>
                </p:cNvSpPr>
                <p:nvPr/>
              </p:nvSpPr>
              <p:spPr bwMode="auto">
                <a:xfrm>
                  <a:off x="6167246" y="5408091"/>
                  <a:ext cx="932949" cy="2831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5" name="Rectangle 54"/>
                <p:cNvSpPr>
                  <a:spLocks noChangeArrowheads="1"/>
                </p:cNvSpPr>
                <p:nvPr/>
              </p:nvSpPr>
              <p:spPr bwMode="auto">
                <a:xfrm>
                  <a:off x="6445939" y="5118966"/>
                  <a:ext cx="365132" cy="239944"/>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6" name="Freeform 55"/>
                <p:cNvSpPr>
                  <a:spLocks/>
                </p:cNvSpPr>
                <p:nvPr/>
              </p:nvSpPr>
              <p:spPr bwMode="auto">
                <a:xfrm>
                  <a:off x="5812547" y="4263514"/>
                  <a:ext cx="1642349" cy="952324"/>
                </a:xfrm>
                <a:custGeom>
                  <a:avLst/>
                  <a:gdLst>
                    <a:gd name="T0" fmla="*/ 171 w 171"/>
                    <a:gd name="T1" fmla="*/ 89 h 99"/>
                    <a:gd name="T2" fmla="*/ 161 w 171"/>
                    <a:gd name="T3" fmla="*/ 99 h 99"/>
                    <a:gd name="T4" fmla="*/ 9 w 171"/>
                    <a:gd name="T5" fmla="*/ 99 h 99"/>
                    <a:gd name="T6" fmla="*/ 0 w 171"/>
                    <a:gd name="T7" fmla="*/ 89 h 99"/>
                    <a:gd name="T8" fmla="*/ 0 w 171"/>
                    <a:gd name="T9" fmla="*/ 9 h 99"/>
                    <a:gd name="T10" fmla="*/ 9 w 171"/>
                    <a:gd name="T11" fmla="*/ 0 h 99"/>
                    <a:gd name="T12" fmla="*/ 161 w 171"/>
                    <a:gd name="T13" fmla="*/ 0 h 99"/>
                    <a:gd name="T14" fmla="*/ 171 w 171"/>
                    <a:gd name="T15" fmla="*/ 9 h 99"/>
                    <a:gd name="T16" fmla="*/ 171 w 171"/>
                    <a:gd name="T17"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99">
                      <a:moveTo>
                        <a:pt x="171" y="89"/>
                      </a:moveTo>
                      <a:cubicBezTo>
                        <a:pt x="171" y="94"/>
                        <a:pt x="167" y="99"/>
                        <a:pt x="161" y="99"/>
                      </a:cubicBezTo>
                      <a:cubicBezTo>
                        <a:pt x="9" y="99"/>
                        <a:pt x="9" y="99"/>
                        <a:pt x="9" y="99"/>
                      </a:cubicBezTo>
                      <a:cubicBezTo>
                        <a:pt x="4" y="99"/>
                        <a:pt x="0" y="94"/>
                        <a:pt x="0" y="89"/>
                      </a:cubicBezTo>
                      <a:cubicBezTo>
                        <a:pt x="0" y="9"/>
                        <a:pt x="0" y="9"/>
                        <a:pt x="0" y="9"/>
                      </a:cubicBezTo>
                      <a:cubicBezTo>
                        <a:pt x="0" y="4"/>
                        <a:pt x="4" y="0"/>
                        <a:pt x="9" y="0"/>
                      </a:cubicBezTo>
                      <a:cubicBezTo>
                        <a:pt x="161" y="0"/>
                        <a:pt x="161" y="0"/>
                        <a:pt x="161" y="0"/>
                      </a:cubicBezTo>
                      <a:cubicBezTo>
                        <a:pt x="167" y="0"/>
                        <a:pt x="171" y="4"/>
                        <a:pt x="171" y="9"/>
                      </a:cubicBezTo>
                      <a:lnTo>
                        <a:pt x="171" y="8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7" name="Rectangle 56"/>
                <p:cNvSpPr>
                  <a:spLocks noChangeArrowheads="1"/>
                </p:cNvSpPr>
                <p:nvPr/>
              </p:nvSpPr>
              <p:spPr bwMode="auto">
                <a:xfrm>
                  <a:off x="5898986" y="4349953"/>
                  <a:ext cx="1478412" cy="769013"/>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8" name="Rectangle 57"/>
                <p:cNvSpPr>
                  <a:spLocks noChangeArrowheads="1"/>
                </p:cNvSpPr>
                <p:nvPr/>
              </p:nvSpPr>
              <p:spPr bwMode="auto">
                <a:xfrm>
                  <a:off x="6445939" y="5215838"/>
                  <a:ext cx="365132" cy="56633"/>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9" name="Oval 58"/>
                <p:cNvSpPr>
                  <a:spLocks noChangeArrowheads="1"/>
                </p:cNvSpPr>
                <p:nvPr/>
              </p:nvSpPr>
              <p:spPr bwMode="auto">
                <a:xfrm>
                  <a:off x="6609876" y="4282888"/>
                  <a:ext cx="47691" cy="3874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nvGrpSpPr>
              <p:cNvPr id="49" name="Group 48"/>
              <p:cNvGrpSpPr/>
              <p:nvPr/>
            </p:nvGrpSpPr>
            <p:grpSpPr>
              <a:xfrm>
                <a:off x="2968998" y="5087040"/>
                <a:ext cx="293316" cy="318379"/>
                <a:chOff x="3048794" y="5160791"/>
                <a:chExt cx="206373" cy="224007"/>
              </a:xfrm>
              <a:solidFill>
                <a:schemeClr val="bg1"/>
              </a:solidFill>
            </p:grpSpPr>
            <p:sp>
              <p:nvSpPr>
                <p:cNvPr id="50" name="Rectangle 13"/>
                <p:cNvSpPr/>
                <p:nvPr/>
              </p:nvSpPr>
              <p:spPr>
                <a:xfrm>
                  <a:off x="3078956" y="5160791"/>
                  <a:ext cx="161925" cy="102393"/>
                </a:xfrm>
                <a:custGeom>
                  <a:avLst/>
                  <a:gdLst>
                    <a:gd name="connsiteX0" fmla="*/ 0 w 135731"/>
                    <a:gd name="connsiteY0" fmla="*/ 0 h 121443"/>
                    <a:gd name="connsiteX1" fmla="*/ 135731 w 135731"/>
                    <a:gd name="connsiteY1" fmla="*/ 0 h 121443"/>
                    <a:gd name="connsiteX2" fmla="*/ 135731 w 135731"/>
                    <a:gd name="connsiteY2" fmla="*/ 121443 h 121443"/>
                    <a:gd name="connsiteX3" fmla="*/ 0 w 135731"/>
                    <a:gd name="connsiteY3" fmla="*/ 121443 h 121443"/>
                    <a:gd name="connsiteX4" fmla="*/ 0 w 135731"/>
                    <a:gd name="connsiteY4" fmla="*/ 0 h 121443"/>
                    <a:gd name="connsiteX0" fmla="*/ 19050 w 154781"/>
                    <a:gd name="connsiteY0" fmla="*/ 0 h 121443"/>
                    <a:gd name="connsiteX1" fmla="*/ 154781 w 154781"/>
                    <a:gd name="connsiteY1" fmla="*/ 0 h 121443"/>
                    <a:gd name="connsiteX2" fmla="*/ 154781 w 154781"/>
                    <a:gd name="connsiteY2" fmla="*/ 121443 h 121443"/>
                    <a:gd name="connsiteX3" fmla="*/ 0 w 154781"/>
                    <a:gd name="connsiteY3" fmla="*/ 85724 h 121443"/>
                    <a:gd name="connsiteX4" fmla="*/ 19050 w 154781"/>
                    <a:gd name="connsiteY4" fmla="*/ 0 h 121443"/>
                    <a:gd name="connsiteX0" fmla="*/ 78582 w 154781"/>
                    <a:gd name="connsiteY0" fmla="*/ 57150 h 121443"/>
                    <a:gd name="connsiteX1" fmla="*/ 154781 w 154781"/>
                    <a:gd name="connsiteY1" fmla="*/ 0 h 121443"/>
                    <a:gd name="connsiteX2" fmla="*/ 154781 w 154781"/>
                    <a:gd name="connsiteY2" fmla="*/ 121443 h 121443"/>
                    <a:gd name="connsiteX3" fmla="*/ 0 w 154781"/>
                    <a:gd name="connsiteY3" fmla="*/ 85724 h 121443"/>
                    <a:gd name="connsiteX4" fmla="*/ 78582 w 154781"/>
                    <a:gd name="connsiteY4" fmla="*/ 57150 h 121443"/>
                    <a:gd name="connsiteX0" fmla="*/ 73819 w 154781"/>
                    <a:gd name="connsiteY0" fmla="*/ 35719 h 121443"/>
                    <a:gd name="connsiteX1" fmla="*/ 154781 w 154781"/>
                    <a:gd name="connsiteY1" fmla="*/ 0 h 121443"/>
                    <a:gd name="connsiteX2" fmla="*/ 154781 w 154781"/>
                    <a:gd name="connsiteY2" fmla="*/ 121443 h 121443"/>
                    <a:gd name="connsiteX3" fmla="*/ 0 w 154781"/>
                    <a:gd name="connsiteY3" fmla="*/ 85724 h 121443"/>
                    <a:gd name="connsiteX4" fmla="*/ 73819 w 154781"/>
                    <a:gd name="connsiteY4" fmla="*/ 35719 h 121443"/>
                    <a:gd name="connsiteX0" fmla="*/ 73819 w 173831"/>
                    <a:gd name="connsiteY0" fmla="*/ 0 h 85724"/>
                    <a:gd name="connsiteX1" fmla="*/ 173831 w 173831"/>
                    <a:gd name="connsiteY1" fmla="*/ 33338 h 85724"/>
                    <a:gd name="connsiteX2" fmla="*/ 154781 w 173831"/>
                    <a:gd name="connsiteY2" fmla="*/ 85724 h 85724"/>
                    <a:gd name="connsiteX3" fmla="*/ 0 w 173831"/>
                    <a:gd name="connsiteY3" fmla="*/ 50005 h 85724"/>
                    <a:gd name="connsiteX4" fmla="*/ 73819 w 173831"/>
                    <a:gd name="connsiteY4" fmla="*/ 0 h 85724"/>
                    <a:gd name="connsiteX0" fmla="*/ 73819 w 173831"/>
                    <a:gd name="connsiteY0" fmla="*/ 0 h 95249"/>
                    <a:gd name="connsiteX1" fmla="*/ 173831 w 173831"/>
                    <a:gd name="connsiteY1" fmla="*/ 33338 h 95249"/>
                    <a:gd name="connsiteX2" fmla="*/ 97631 w 173831"/>
                    <a:gd name="connsiteY2" fmla="*/ 95249 h 95249"/>
                    <a:gd name="connsiteX3" fmla="*/ 0 w 173831"/>
                    <a:gd name="connsiteY3" fmla="*/ 50005 h 95249"/>
                    <a:gd name="connsiteX4" fmla="*/ 73819 w 173831"/>
                    <a:gd name="connsiteY4" fmla="*/ 0 h 95249"/>
                    <a:gd name="connsiteX0" fmla="*/ 92869 w 173831"/>
                    <a:gd name="connsiteY0" fmla="*/ 26193 h 61911"/>
                    <a:gd name="connsiteX1" fmla="*/ 173831 w 173831"/>
                    <a:gd name="connsiteY1" fmla="*/ 0 h 61911"/>
                    <a:gd name="connsiteX2" fmla="*/ 97631 w 173831"/>
                    <a:gd name="connsiteY2" fmla="*/ 61911 h 61911"/>
                    <a:gd name="connsiteX3" fmla="*/ 0 w 173831"/>
                    <a:gd name="connsiteY3" fmla="*/ 16667 h 61911"/>
                    <a:gd name="connsiteX4" fmla="*/ 92869 w 173831"/>
                    <a:gd name="connsiteY4" fmla="*/ 26193 h 61911"/>
                    <a:gd name="connsiteX0" fmla="*/ 80963 w 173831"/>
                    <a:gd name="connsiteY0" fmla="*/ 0 h 102393"/>
                    <a:gd name="connsiteX1" fmla="*/ 173831 w 173831"/>
                    <a:gd name="connsiteY1" fmla="*/ 40482 h 102393"/>
                    <a:gd name="connsiteX2" fmla="*/ 97631 w 173831"/>
                    <a:gd name="connsiteY2" fmla="*/ 102393 h 102393"/>
                    <a:gd name="connsiteX3" fmla="*/ 0 w 173831"/>
                    <a:gd name="connsiteY3" fmla="*/ 57149 h 102393"/>
                    <a:gd name="connsiteX4" fmla="*/ 80963 w 173831"/>
                    <a:gd name="connsiteY4" fmla="*/ 0 h 102393"/>
                    <a:gd name="connsiteX0" fmla="*/ 38101 w 130969"/>
                    <a:gd name="connsiteY0" fmla="*/ 0 h 102393"/>
                    <a:gd name="connsiteX1" fmla="*/ 130969 w 130969"/>
                    <a:gd name="connsiteY1" fmla="*/ 40482 h 102393"/>
                    <a:gd name="connsiteX2" fmla="*/ 54769 w 130969"/>
                    <a:gd name="connsiteY2" fmla="*/ 102393 h 102393"/>
                    <a:gd name="connsiteX3" fmla="*/ 0 w 130969"/>
                    <a:gd name="connsiteY3" fmla="*/ 57149 h 102393"/>
                    <a:gd name="connsiteX4" fmla="*/ 38101 w 130969"/>
                    <a:gd name="connsiteY4" fmla="*/ 0 h 102393"/>
                    <a:gd name="connsiteX0" fmla="*/ 71438 w 164306"/>
                    <a:gd name="connsiteY0" fmla="*/ 0 h 102393"/>
                    <a:gd name="connsiteX1" fmla="*/ 164306 w 164306"/>
                    <a:gd name="connsiteY1" fmla="*/ 40482 h 102393"/>
                    <a:gd name="connsiteX2" fmla="*/ 88106 w 164306"/>
                    <a:gd name="connsiteY2" fmla="*/ 102393 h 102393"/>
                    <a:gd name="connsiteX3" fmla="*/ 0 w 164306"/>
                    <a:gd name="connsiteY3" fmla="*/ 50006 h 102393"/>
                    <a:gd name="connsiteX4" fmla="*/ 71438 w 164306"/>
                    <a:gd name="connsiteY4" fmla="*/ 0 h 102393"/>
                    <a:gd name="connsiteX0" fmla="*/ 71438 w 107156"/>
                    <a:gd name="connsiteY0" fmla="*/ 0 h 102393"/>
                    <a:gd name="connsiteX1" fmla="*/ 107156 w 107156"/>
                    <a:gd name="connsiteY1" fmla="*/ 40482 h 102393"/>
                    <a:gd name="connsiteX2" fmla="*/ 88106 w 107156"/>
                    <a:gd name="connsiteY2" fmla="*/ 102393 h 102393"/>
                    <a:gd name="connsiteX3" fmla="*/ 0 w 107156"/>
                    <a:gd name="connsiteY3" fmla="*/ 50006 h 102393"/>
                    <a:gd name="connsiteX4" fmla="*/ 71438 w 107156"/>
                    <a:gd name="connsiteY4" fmla="*/ 0 h 102393"/>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 name="connsiteX0" fmla="*/ 71438 w 161925"/>
                    <a:gd name="connsiteY0" fmla="*/ 0 h 54768"/>
                    <a:gd name="connsiteX1" fmla="*/ 161925 w 161925"/>
                    <a:gd name="connsiteY1" fmla="*/ 45245 h 54768"/>
                    <a:gd name="connsiteX2" fmla="*/ 90487 w 161925"/>
                    <a:gd name="connsiteY2" fmla="*/ 54768 h 54768"/>
                    <a:gd name="connsiteX3" fmla="*/ 0 w 161925"/>
                    <a:gd name="connsiteY3" fmla="*/ 50006 h 54768"/>
                    <a:gd name="connsiteX4" fmla="*/ 71438 w 161925"/>
                    <a:gd name="connsiteY4" fmla="*/ 0 h 54768"/>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02393">
                      <a:moveTo>
                        <a:pt x="71438" y="0"/>
                      </a:moveTo>
                      <a:lnTo>
                        <a:pt x="161925" y="45245"/>
                      </a:lnTo>
                      <a:lnTo>
                        <a:pt x="88106" y="102393"/>
                      </a:lnTo>
                      <a:lnTo>
                        <a:pt x="0" y="50006"/>
                      </a:lnTo>
                      <a:lnTo>
                        <a:pt x="7143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51" name="Rectangle 14"/>
                <p:cNvSpPr/>
                <p:nvPr/>
              </p:nvSpPr>
              <p:spPr>
                <a:xfrm>
                  <a:off x="3048794" y="5230016"/>
                  <a:ext cx="97630" cy="154782"/>
                </a:xfrm>
                <a:custGeom>
                  <a:avLst/>
                  <a:gdLst>
                    <a:gd name="connsiteX0" fmla="*/ 0 w 109538"/>
                    <a:gd name="connsiteY0" fmla="*/ 0 h 111919"/>
                    <a:gd name="connsiteX1" fmla="*/ 109538 w 109538"/>
                    <a:gd name="connsiteY1" fmla="*/ 0 h 111919"/>
                    <a:gd name="connsiteX2" fmla="*/ 109538 w 109538"/>
                    <a:gd name="connsiteY2" fmla="*/ 111919 h 111919"/>
                    <a:gd name="connsiteX3" fmla="*/ 0 w 109538"/>
                    <a:gd name="connsiteY3" fmla="*/ 111919 h 111919"/>
                    <a:gd name="connsiteX4" fmla="*/ 0 w 109538"/>
                    <a:gd name="connsiteY4" fmla="*/ 0 h 111919"/>
                    <a:gd name="connsiteX0" fmla="*/ 28575 w 109538"/>
                    <a:gd name="connsiteY0" fmla="*/ 0 h 142875"/>
                    <a:gd name="connsiteX1" fmla="*/ 109538 w 109538"/>
                    <a:gd name="connsiteY1" fmla="*/ 30956 h 142875"/>
                    <a:gd name="connsiteX2" fmla="*/ 109538 w 109538"/>
                    <a:gd name="connsiteY2" fmla="*/ 142875 h 142875"/>
                    <a:gd name="connsiteX3" fmla="*/ 0 w 109538"/>
                    <a:gd name="connsiteY3" fmla="*/ 142875 h 142875"/>
                    <a:gd name="connsiteX4" fmla="*/ 28575 w 109538"/>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16669 w 80963"/>
                    <a:gd name="connsiteY3" fmla="*/ 85725 h 142875"/>
                    <a:gd name="connsiteX4" fmla="*/ 0 w 80963"/>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4763 w 80963"/>
                    <a:gd name="connsiteY3" fmla="*/ 88106 h 142875"/>
                    <a:gd name="connsiteX4" fmla="*/ 0 w 80963"/>
                    <a:gd name="connsiteY4" fmla="*/ 0 h 142875"/>
                    <a:gd name="connsiteX0" fmla="*/ 0 w 80963"/>
                    <a:gd name="connsiteY0" fmla="*/ 0 h 92869"/>
                    <a:gd name="connsiteX1" fmla="*/ 80963 w 80963"/>
                    <a:gd name="connsiteY1" fmla="*/ 30956 h 92869"/>
                    <a:gd name="connsiteX2" fmla="*/ 47626 w 80963"/>
                    <a:gd name="connsiteY2" fmla="*/ 92869 h 92869"/>
                    <a:gd name="connsiteX3" fmla="*/ 4763 w 80963"/>
                    <a:gd name="connsiteY3" fmla="*/ 88106 h 92869"/>
                    <a:gd name="connsiteX4" fmla="*/ 0 w 80963"/>
                    <a:gd name="connsiteY4" fmla="*/ 0 h 928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88106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23813 w 85726"/>
                    <a:gd name="connsiteY3" fmla="*/ 66675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97631 h 130969"/>
                    <a:gd name="connsiteX4" fmla="*/ 0 w 85726"/>
                    <a:gd name="connsiteY4" fmla="*/ 0 h 130969"/>
                    <a:gd name="connsiteX0" fmla="*/ 30956 w 80963"/>
                    <a:gd name="connsiteY0" fmla="*/ 0 h 119063"/>
                    <a:gd name="connsiteX1" fmla="*/ 76200 w 80963"/>
                    <a:gd name="connsiteY1" fmla="*/ 19050 h 119063"/>
                    <a:gd name="connsiteX2" fmla="*/ 80963 w 80963"/>
                    <a:gd name="connsiteY2" fmla="*/ 119063 h 119063"/>
                    <a:gd name="connsiteX3" fmla="*/ 0 w 80963"/>
                    <a:gd name="connsiteY3" fmla="*/ 85725 h 119063"/>
                    <a:gd name="connsiteX4" fmla="*/ 30956 w 80963"/>
                    <a:gd name="connsiteY4" fmla="*/ 0 h 119063"/>
                    <a:gd name="connsiteX0" fmla="*/ 0 w 88107"/>
                    <a:gd name="connsiteY0" fmla="*/ 0 h 147638"/>
                    <a:gd name="connsiteX1" fmla="*/ 83344 w 88107"/>
                    <a:gd name="connsiteY1" fmla="*/ 47625 h 147638"/>
                    <a:gd name="connsiteX2" fmla="*/ 88107 w 88107"/>
                    <a:gd name="connsiteY2" fmla="*/ 147638 h 147638"/>
                    <a:gd name="connsiteX3" fmla="*/ 7144 w 88107"/>
                    <a:gd name="connsiteY3" fmla="*/ 114300 h 147638"/>
                    <a:gd name="connsiteX4" fmla="*/ 0 w 88107"/>
                    <a:gd name="connsiteY4" fmla="*/ 0 h 147638"/>
                    <a:gd name="connsiteX0" fmla="*/ 0 w 83344"/>
                    <a:gd name="connsiteY0" fmla="*/ 0 h 114300"/>
                    <a:gd name="connsiteX1" fmla="*/ 83344 w 83344"/>
                    <a:gd name="connsiteY1" fmla="*/ 47625 h 114300"/>
                    <a:gd name="connsiteX2" fmla="*/ 57151 w 83344"/>
                    <a:gd name="connsiteY2" fmla="*/ 111919 h 114300"/>
                    <a:gd name="connsiteX3" fmla="*/ 7144 w 83344"/>
                    <a:gd name="connsiteY3" fmla="*/ 114300 h 114300"/>
                    <a:gd name="connsiteX4" fmla="*/ 0 w 83344"/>
                    <a:gd name="connsiteY4" fmla="*/ 0 h 114300"/>
                    <a:gd name="connsiteX0" fmla="*/ 0 w 92870"/>
                    <a:gd name="connsiteY0" fmla="*/ 0 h 152401"/>
                    <a:gd name="connsiteX1" fmla="*/ 83344 w 92870"/>
                    <a:gd name="connsiteY1" fmla="*/ 47625 h 152401"/>
                    <a:gd name="connsiteX2" fmla="*/ 92870 w 92870"/>
                    <a:gd name="connsiteY2" fmla="*/ 152401 h 152401"/>
                    <a:gd name="connsiteX3" fmla="*/ 7144 w 92870"/>
                    <a:gd name="connsiteY3" fmla="*/ 114300 h 152401"/>
                    <a:gd name="connsiteX4" fmla="*/ 0 w 92870"/>
                    <a:gd name="connsiteY4" fmla="*/ 0 h 152401"/>
                    <a:gd name="connsiteX0" fmla="*/ 23812 w 85726"/>
                    <a:gd name="connsiteY0" fmla="*/ 4762 h 104776"/>
                    <a:gd name="connsiteX1" fmla="*/ 76200 w 85726"/>
                    <a:gd name="connsiteY1" fmla="*/ 0 h 104776"/>
                    <a:gd name="connsiteX2" fmla="*/ 85726 w 85726"/>
                    <a:gd name="connsiteY2" fmla="*/ 104776 h 104776"/>
                    <a:gd name="connsiteX3" fmla="*/ 0 w 85726"/>
                    <a:gd name="connsiteY3" fmla="*/ 66675 h 104776"/>
                    <a:gd name="connsiteX4" fmla="*/ 23812 w 85726"/>
                    <a:gd name="connsiteY4" fmla="*/ 4762 h 104776"/>
                    <a:gd name="connsiteX0" fmla="*/ 0 w 95251"/>
                    <a:gd name="connsiteY0" fmla="*/ 0 h 147639"/>
                    <a:gd name="connsiteX1" fmla="*/ 85725 w 95251"/>
                    <a:gd name="connsiteY1" fmla="*/ 42863 h 147639"/>
                    <a:gd name="connsiteX2" fmla="*/ 95251 w 95251"/>
                    <a:gd name="connsiteY2" fmla="*/ 147639 h 147639"/>
                    <a:gd name="connsiteX3" fmla="*/ 9525 w 95251"/>
                    <a:gd name="connsiteY3" fmla="*/ 109538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35719 w 95251"/>
                    <a:gd name="connsiteY3" fmla="*/ 78581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0487 w 95251"/>
                    <a:gd name="connsiteY1" fmla="*/ 78582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14 w 95251"/>
                    <a:gd name="connsiteY3" fmla="*/ 97632 h 147639"/>
                    <a:gd name="connsiteX4" fmla="*/ 0 w 95251"/>
                    <a:gd name="connsiteY4" fmla="*/ 0 h 147639"/>
                    <a:gd name="connsiteX0" fmla="*/ 2380 w 97631"/>
                    <a:gd name="connsiteY0" fmla="*/ 0 h 147639"/>
                    <a:gd name="connsiteX1" fmla="*/ 97630 w 97631"/>
                    <a:gd name="connsiteY1" fmla="*/ 61913 h 147639"/>
                    <a:gd name="connsiteX2" fmla="*/ 97631 w 97631"/>
                    <a:gd name="connsiteY2" fmla="*/ 147639 h 147639"/>
                    <a:gd name="connsiteX3" fmla="*/ 0 w 97631"/>
                    <a:gd name="connsiteY3" fmla="*/ 92869 h 147639"/>
                    <a:gd name="connsiteX4" fmla="*/ 2380 w 97631"/>
                    <a:gd name="connsiteY4" fmla="*/ 0 h 147639"/>
                    <a:gd name="connsiteX0" fmla="*/ 2380 w 97630"/>
                    <a:gd name="connsiteY0" fmla="*/ 0 h 145257"/>
                    <a:gd name="connsiteX1" fmla="*/ 97630 w 97630"/>
                    <a:gd name="connsiteY1" fmla="*/ 61913 h 145257"/>
                    <a:gd name="connsiteX2" fmla="*/ 78581 w 97630"/>
                    <a:gd name="connsiteY2" fmla="*/ 145257 h 145257"/>
                    <a:gd name="connsiteX3" fmla="*/ 0 w 97630"/>
                    <a:gd name="connsiteY3" fmla="*/ 92869 h 145257"/>
                    <a:gd name="connsiteX4" fmla="*/ 2380 w 97630"/>
                    <a:gd name="connsiteY4" fmla="*/ 0 h 145257"/>
                    <a:gd name="connsiteX0" fmla="*/ 2380 w 97630"/>
                    <a:gd name="connsiteY0" fmla="*/ 0 h 154782"/>
                    <a:gd name="connsiteX1" fmla="*/ 97630 w 97630"/>
                    <a:gd name="connsiteY1" fmla="*/ 61913 h 154782"/>
                    <a:gd name="connsiteX2" fmla="*/ 90488 w 97630"/>
                    <a:gd name="connsiteY2" fmla="*/ 154782 h 154782"/>
                    <a:gd name="connsiteX3" fmla="*/ 0 w 97630"/>
                    <a:gd name="connsiteY3" fmla="*/ 92869 h 154782"/>
                    <a:gd name="connsiteX4" fmla="*/ 2380 w 97630"/>
                    <a:gd name="connsiteY4" fmla="*/ 0 h 15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0" h="154782">
                      <a:moveTo>
                        <a:pt x="2380" y="0"/>
                      </a:moveTo>
                      <a:lnTo>
                        <a:pt x="97630" y="61913"/>
                      </a:lnTo>
                      <a:cubicBezTo>
                        <a:pt x="97630" y="90488"/>
                        <a:pt x="90488" y="126207"/>
                        <a:pt x="90488" y="154782"/>
                      </a:cubicBezTo>
                      <a:lnTo>
                        <a:pt x="0" y="92869"/>
                      </a:lnTo>
                      <a:cubicBezTo>
                        <a:pt x="793" y="61913"/>
                        <a:pt x="1587" y="30956"/>
                        <a:pt x="23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52" name="Rectangle 15"/>
                <p:cNvSpPr/>
                <p:nvPr/>
              </p:nvSpPr>
              <p:spPr>
                <a:xfrm>
                  <a:off x="3164678" y="5234038"/>
                  <a:ext cx="90489" cy="149228"/>
                </a:xfrm>
                <a:custGeom>
                  <a:avLst/>
                  <a:gdLst>
                    <a:gd name="connsiteX0" fmla="*/ 0 w 119063"/>
                    <a:gd name="connsiteY0" fmla="*/ 0 h 118272"/>
                    <a:gd name="connsiteX1" fmla="*/ 119063 w 119063"/>
                    <a:gd name="connsiteY1" fmla="*/ 0 h 118272"/>
                    <a:gd name="connsiteX2" fmla="*/ 119063 w 119063"/>
                    <a:gd name="connsiteY2" fmla="*/ 118272 h 118272"/>
                    <a:gd name="connsiteX3" fmla="*/ 0 w 119063"/>
                    <a:gd name="connsiteY3" fmla="*/ 118272 h 118272"/>
                    <a:gd name="connsiteX4" fmla="*/ 0 w 119063"/>
                    <a:gd name="connsiteY4" fmla="*/ 0 h 118272"/>
                    <a:gd name="connsiteX0" fmla="*/ 0 w 119063"/>
                    <a:gd name="connsiteY0" fmla="*/ 50006 h 168278"/>
                    <a:gd name="connsiteX1" fmla="*/ 85725 w 119063"/>
                    <a:gd name="connsiteY1" fmla="*/ 0 h 168278"/>
                    <a:gd name="connsiteX2" fmla="*/ 119063 w 119063"/>
                    <a:gd name="connsiteY2" fmla="*/ 168278 h 168278"/>
                    <a:gd name="connsiteX3" fmla="*/ 0 w 119063"/>
                    <a:gd name="connsiteY3" fmla="*/ 168278 h 168278"/>
                    <a:gd name="connsiteX4" fmla="*/ 0 w 119063"/>
                    <a:gd name="connsiteY4" fmla="*/ 50006 h 168278"/>
                    <a:gd name="connsiteX0" fmla="*/ 0 w 85725"/>
                    <a:gd name="connsiteY0" fmla="*/ 50006 h 168278"/>
                    <a:gd name="connsiteX1" fmla="*/ 85725 w 85725"/>
                    <a:gd name="connsiteY1" fmla="*/ 0 h 168278"/>
                    <a:gd name="connsiteX2" fmla="*/ 66676 w 85725"/>
                    <a:gd name="connsiteY2" fmla="*/ 127797 h 168278"/>
                    <a:gd name="connsiteX3" fmla="*/ 0 w 85725"/>
                    <a:gd name="connsiteY3" fmla="*/ 168278 h 168278"/>
                    <a:gd name="connsiteX4" fmla="*/ 0 w 85725"/>
                    <a:gd name="connsiteY4" fmla="*/ 50006 h 168278"/>
                    <a:gd name="connsiteX0" fmla="*/ 0 w 85725"/>
                    <a:gd name="connsiteY0" fmla="*/ 50006 h 168278"/>
                    <a:gd name="connsiteX1" fmla="*/ 85725 w 85725"/>
                    <a:gd name="connsiteY1" fmla="*/ 0 h 168278"/>
                    <a:gd name="connsiteX2" fmla="*/ 57151 w 85725"/>
                    <a:gd name="connsiteY2" fmla="*/ 96841 h 168278"/>
                    <a:gd name="connsiteX3" fmla="*/ 0 w 85725"/>
                    <a:gd name="connsiteY3" fmla="*/ 168278 h 168278"/>
                    <a:gd name="connsiteX4" fmla="*/ 0 w 85725"/>
                    <a:gd name="connsiteY4" fmla="*/ 50006 h 168278"/>
                    <a:gd name="connsiteX0" fmla="*/ 0 w 85726"/>
                    <a:gd name="connsiteY0" fmla="*/ 50006 h 168278"/>
                    <a:gd name="connsiteX1" fmla="*/ 85725 w 85726"/>
                    <a:gd name="connsiteY1" fmla="*/ 0 h 168278"/>
                    <a:gd name="connsiteX2" fmla="*/ 85726 w 85726"/>
                    <a:gd name="connsiteY2" fmla="*/ 99222 h 168278"/>
                    <a:gd name="connsiteX3" fmla="*/ 0 w 85726"/>
                    <a:gd name="connsiteY3" fmla="*/ 168278 h 168278"/>
                    <a:gd name="connsiteX4" fmla="*/ 0 w 85726"/>
                    <a:gd name="connsiteY4" fmla="*/ 50006 h 168278"/>
                    <a:gd name="connsiteX0" fmla="*/ 0 w 85726"/>
                    <a:gd name="connsiteY0" fmla="*/ 50006 h 118271"/>
                    <a:gd name="connsiteX1" fmla="*/ 85725 w 85726"/>
                    <a:gd name="connsiteY1" fmla="*/ 0 h 118271"/>
                    <a:gd name="connsiteX2" fmla="*/ 85726 w 85726"/>
                    <a:gd name="connsiteY2" fmla="*/ 99222 h 118271"/>
                    <a:gd name="connsiteX3" fmla="*/ 14287 w 85726"/>
                    <a:gd name="connsiteY3" fmla="*/ 118271 h 118271"/>
                    <a:gd name="connsiteX4" fmla="*/ 0 w 85726"/>
                    <a:gd name="connsiteY4" fmla="*/ 50006 h 118271"/>
                    <a:gd name="connsiteX0" fmla="*/ 4763 w 90489"/>
                    <a:gd name="connsiteY0" fmla="*/ 50006 h 149228"/>
                    <a:gd name="connsiteX1" fmla="*/ 90488 w 90489"/>
                    <a:gd name="connsiteY1" fmla="*/ 0 h 149228"/>
                    <a:gd name="connsiteX2" fmla="*/ 90489 w 90489"/>
                    <a:gd name="connsiteY2" fmla="*/ 99222 h 149228"/>
                    <a:gd name="connsiteX3" fmla="*/ 0 w 90489"/>
                    <a:gd name="connsiteY3" fmla="*/ 149228 h 149228"/>
                    <a:gd name="connsiteX4" fmla="*/ 4763 w 90489"/>
                    <a:gd name="connsiteY4" fmla="*/ 50006 h 149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9" h="149228">
                      <a:moveTo>
                        <a:pt x="4763" y="50006"/>
                      </a:moveTo>
                      <a:lnTo>
                        <a:pt x="90488" y="0"/>
                      </a:lnTo>
                      <a:cubicBezTo>
                        <a:pt x="90488" y="33074"/>
                        <a:pt x="90489" y="66148"/>
                        <a:pt x="90489" y="99222"/>
                      </a:cubicBezTo>
                      <a:lnTo>
                        <a:pt x="0" y="149228"/>
                      </a:lnTo>
                      <a:lnTo>
                        <a:pt x="4763" y="500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grpSp>
        <p:grpSp>
          <p:nvGrpSpPr>
            <p:cNvPr id="24" name="Group 23"/>
            <p:cNvGrpSpPr/>
            <p:nvPr/>
          </p:nvGrpSpPr>
          <p:grpSpPr>
            <a:xfrm>
              <a:off x="5918408" y="4967835"/>
              <a:ext cx="933034" cy="666338"/>
              <a:chOff x="2660858" y="4971801"/>
              <a:chExt cx="933034" cy="666338"/>
            </a:xfrm>
          </p:grpSpPr>
          <p:grpSp>
            <p:nvGrpSpPr>
              <p:cNvPr id="36" name="Group 35"/>
              <p:cNvGrpSpPr/>
              <p:nvPr/>
            </p:nvGrpSpPr>
            <p:grpSpPr>
              <a:xfrm>
                <a:off x="2660858" y="4971801"/>
                <a:ext cx="933034" cy="666338"/>
                <a:chOff x="5812547" y="4263514"/>
                <a:chExt cx="1642349" cy="1172893"/>
              </a:xfrm>
            </p:grpSpPr>
            <p:sp>
              <p:nvSpPr>
                <p:cNvPr id="41" name="Freeform 40"/>
                <p:cNvSpPr>
                  <a:spLocks/>
                </p:cNvSpPr>
                <p:nvPr/>
              </p:nvSpPr>
              <p:spPr bwMode="auto">
                <a:xfrm>
                  <a:off x="6167246" y="5311219"/>
                  <a:ext cx="932949" cy="96872"/>
                </a:xfrm>
                <a:custGeom>
                  <a:avLst/>
                  <a:gdLst>
                    <a:gd name="T0" fmla="*/ 574 w 626"/>
                    <a:gd name="T1" fmla="*/ 0 h 65"/>
                    <a:gd name="T2" fmla="*/ 52 w 626"/>
                    <a:gd name="T3" fmla="*/ 0 h 65"/>
                    <a:gd name="T4" fmla="*/ 0 w 626"/>
                    <a:gd name="T5" fmla="*/ 65 h 65"/>
                    <a:gd name="T6" fmla="*/ 626 w 626"/>
                    <a:gd name="T7" fmla="*/ 65 h 65"/>
                    <a:gd name="T8" fmla="*/ 574 w 626"/>
                    <a:gd name="T9" fmla="*/ 0 h 65"/>
                  </a:gdLst>
                  <a:ahLst/>
                  <a:cxnLst>
                    <a:cxn ang="0">
                      <a:pos x="T0" y="T1"/>
                    </a:cxn>
                    <a:cxn ang="0">
                      <a:pos x="T2" y="T3"/>
                    </a:cxn>
                    <a:cxn ang="0">
                      <a:pos x="T4" y="T5"/>
                    </a:cxn>
                    <a:cxn ang="0">
                      <a:pos x="T6" y="T7"/>
                    </a:cxn>
                    <a:cxn ang="0">
                      <a:pos x="T8" y="T9"/>
                    </a:cxn>
                  </a:cxnLst>
                  <a:rect l="0" t="0" r="r" b="b"/>
                  <a:pathLst>
                    <a:path w="626" h="65">
                      <a:moveTo>
                        <a:pt x="574" y="0"/>
                      </a:moveTo>
                      <a:lnTo>
                        <a:pt x="52" y="0"/>
                      </a:lnTo>
                      <a:lnTo>
                        <a:pt x="0" y="65"/>
                      </a:lnTo>
                      <a:lnTo>
                        <a:pt x="626" y="65"/>
                      </a:lnTo>
                      <a:lnTo>
                        <a:pt x="574"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2" name="Rectangle 41"/>
                <p:cNvSpPr>
                  <a:spLocks noChangeArrowheads="1"/>
                </p:cNvSpPr>
                <p:nvPr/>
              </p:nvSpPr>
              <p:spPr bwMode="auto">
                <a:xfrm>
                  <a:off x="6167246" y="5408091"/>
                  <a:ext cx="932949" cy="2831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3" name="Rectangle 42"/>
                <p:cNvSpPr>
                  <a:spLocks noChangeArrowheads="1"/>
                </p:cNvSpPr>
                <p:nvPr/>
              </p:nvSpPr>
              <p:spPr bwMode="auto">
                <a:xfrm>
                  <a:off x="6445939" y="5118966"/>
                  <a:ext cx="365132" cy="239944"/>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4" name="Freeform 43"/>
                <p:cNvSpPr>
                  <a:spLocks/>
                </p:cNvSpPr>
                <p:nvPr/>
              </p:nvSpPr>
              <p:spPr bwMode="auto">
                <a:xfrm>
                  <a:off x="5812547" y="4263514"/>
                  <a:ext cx="1642349" cy="952324"/>
                </a:xfrm>
                <a:custGeom>
                  <a:avLst/>
                  <a:gdLst>
                    <a:gd name="T0" fmla="*/ 171 w 171"/>
                    <a:gd name="T1" fmla="*/ 89 h 99"/>
                    <a:gd name="T2" fmla="*/ 161 w 171"/>
                    <a:gd name="T3" fmla="*/ 99 h 99"/>
                    <a:gd name="T4" fmla="*/ 9 w 171"/>
                    <a:gd name="T5" fmla="*/ 99 h 99"/>
                    <a:gd name="T6" fmla="*/ 0 w 171"/>
                    <a:gd name="T7" fmla="*/ 89 h 99"/>
                    <a:gd name="T8" fmla="*/ 0 w 171"/>
                    <a:gd name="T9" fmla="*/ 9 h 99"/>
                    <a:gd name="T10" fmla="*/ 9 w 171"/>
                    <a:gd name="T11" fmla="*/ 0 h 99"/>
                    <a:gd name="T12" fmla="*/ 161 w 171"/>
                    <a:gd name="T13" fmla="*/ 0 h 99"/>
                    <a:gd name="T14" fmla="*/ 171 w 171"/>
                    <a:gd name="T15" fmla="*/ 9 h 99"/>
                    <a:gd name="T16" fmla="*/ 171 w 171"/>
                    <a:gd name="T17"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99">
                      <a:moveTo>
                        <a:pt x="171" y="89"/>
                      </a:moveTo>
                      <a:cubicBezTo>
                        <a:pt x="171" y="94"/>
                        <a:pt x="167" y="99"/>
                        <a:pt x="161" y="99"/>
                      </a:cubicBezTo>
                      <a:cubicBezTo>
                        <a:pt x="9" y="99"/>
                        <a:pt x="9" y="99"/>
                        <a:pt x="9" y="99"/>
                      </a:cubicBezTo>
                      <a:cubicBezTo>
                        <a:pt x="4" y="99"/>
                        <a:pt x="0" y="94"/>
                        <a:pt x="0" y="89"/>
                      </a:cubicBezTo>
                      <a:cubicBezTo>
                        <a:pt x="0" y="9"/>
                        <a:pt x="0" y="9"/>
                        <a:pt x="0" y="9"/>
                      </a:cubicBezTo>
                      <a:cubicBezTo>
                        <a:pt x="0" y="4"/>
                        <a:pt x="4" y="0"/>
                        <a:pt x="9" y="0"/>
                      </a:cubicBezTo>
                      <a:cubicBezTo>
                        <a:pt x="161" y="0"/>
                        <a:pt x="161" y="0"/>
                        <a:pt x="161" y="0"/>
                      </a:cubicBezTo>
                      <a:cubicBezTo>
                        <a:pt x="167" y="0"/>
                        <a:pt x="171" y="4"/>
                        <a:pt x="171" y="9"/>
                      </a:cubicBezTo>
                      <a:lnTo>
                        <a:pt x="171" y="8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5" name="Rectangle 44"/>
                <p:cNvSpPr>
                  <a:spLocks noChangeArrowheads="1"/>
                </p:cNvSpPr>
                <p:nvPr/>
              </p:nvSpPr>
              <p:spPr bwMode="auto">
                <a:xfrm>
                  <a:off x="5898986" y="4349953"/>
                  <a:ext cx="1478412" cy="769013"/>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6" name="Rectangle 45"/>
                <p:cNvSpPr>
                  <a:spLocks noChangeArrowheads="1"/>
                </p:cNvSpPr>
                <p:nvPr/>
              </p:nvSpPr>
              <p:spPr bwMode="auto">
                <a:xfrm>
                  <a:off x="6445939" y="5215838"/>
                  <a:ext cx="365132" cy="56633"/>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7" name="Oval 46"/>
                <p:cNvSpPr>
                  <a:spLocks noChangeArrowheads="1"/>
                </p:cNvSpPr>
                <p:nvPr/>
              </p:nvSpPr>
              <p:spPr bwMode="auto">
                <a:xfrm>
                  <a:off x="6609876" y="4282888"/>
                  <a:ext cx="47691" cy="3874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nvGrpSpPr>
              <p:cNvPr id="37" name="Group 36"/>
              <p:cNvGrpSpPr/>
              <p:nvPr/>
            </p:nvGrpSpPr>
            <p:grpSpPr>
              <a:xfrm>
                <a:off x="2968998" y="5087040"/>
                <a:ext cx="293316" cy="318379"/>
                <a:chOff x="3048794" y="5160791"/>
                <a:chExt cx="206373" cy="224007"/>
              </a:xfrm>
              <a:solidFill>
                <a:schemeClr val="bg1"/>
              </a:solidFill>
            </p:grpSpPr>
            <p:sp>
              <p:nvSpPr>
                <p:cNvPr id="38" name="Rectangle 13"/>
                <p:cNvSpPr/>
                <p:nvPr/>
              </p:nvSpPr>
              <p:spPr>
                <a:xfrm>
                  <a:off x="3078956" y="5160791"/>
                  <a:ext cx="161925" cy="102393"/>
                </a:xfrm>
                <a:custGeom>
                  <a:avLst/>
                  <a:gdLst>
                    <a:gd name="connsiteX0" fmla="*/ 0 w 135731"/>
                    <a:gd name="connsiteY0" fmla="*/ 0 h 121443"/>
                    <a:gd name="connsiteX1" fmla="*/ 135731 w 135731"/>
                    <a:gd name="connsiteY1" fmla="*/ 0 h 121443"/>
                    <a:gd name="connsiteX2" fmla="*/ 135731 w 135731"/>
                    <a:gd name="connsiteY2" fmla="*/ 121443 h 121443"/>
                    <a:gd name="connsiteX3" fmla="*/ 0 w 135731"/>
                    <a:gd name="connsiteY3" fmla="*/ 121443 h 121443"/>
                    <a:gd name="connsiteX4" fmla="*/ 0 w 135731"/>
                    <a:gd name="connsiteY4" fmla="*/ 0 h 121443"/>
                    <a:gd name="connsiteX0" fmla="*/ 19050 w 154781"/>
                    <a:gd name="connsiteY0" fmla="*/ 0 h 121443"/>
                    <a:gd name="connsiteX1" fmla="*/ 154781 w 154781"/>
                    <a:gd name="connsiteY1" fmla="*/ 0 h 121443"/>
                    <a:gd name="connsiteX2" fmla="*/ 154781 w 154781"/>
                    <a:gd name="connsiteY2" fmla="*/ 121443 h 121443"/>
                    <a:gd name="connsiteX3" fmla="*/ 0 w 154781"/>
                    <a:gd name="connsiteY3" fmla="*/ 85724 h 121443"/>
                    <a:gd name="connsiteX4" fmla="*/ 19050 w 154781"/>
                    <a:gd name="connsiteY4" fmla="*/ 0 h 121443"/>
                    <a:gd name="connsiteX0" fmla="*/ 78582 w 154781"/>
                    <a:gd name="connsiteY0" fmla="*/ 57150 h 121443"/>
                    <a:gd name="connsiteX1" fmla="*/ 154781 w 154781"/>
                    <a:gd name="connsiteY1" fmla="*/ 0 h 121443"/>
                    <a:gd name="connsiteX2" fmla="*/ 154781 w 154781"/>
                    <a:gd name="connsiteY2" fmla="*/ 121443 h 121443"/>
                    <a:gd name="connsiteX3" fmla="*/ 0 w 154781"/>
                    <a:gd name="connsiteY3" fmla="*/ 85724 h 121443"/>
                    <a:gd name="connsiteX4" fmla="*/ 78582 w 154781"/>
                    <a:gd name="connsiteY4" fmla="*/ 57150 h 121443"/>
                    <a:gd name="connsiteX0" fmla="*/ 73819 w 154781"/>
                    <a:gd name="connsiteY0" fmla="*/ 35719 h 121443"/>
                    <a:gd name="connsiteX1" fmla="*/ 154781 w 154781"/>
                    <a:gd name="connsiteY1" fmla="*/ 0 h 121443"/>
                    <a:gd name="connsiteX2" fmla="*/ 154781 w 154781"/>
                    <a:gd name="connsiteY2" fmla="*/ 121443 h 121443"/>
                    <a:gd name="connsiteX3" fmla="*/ 0 w 154781"/>
                    <a:gd name="connsiteY3" fmla="*/ 85724 h 121443"/>
                    <a:gd name="connsiteX4" fmla="*/ 73819 w 154781"/>
                    <a:gd name="connsiteY4" fmla="*/ 35719 h 121443"/>
                    <a:gd name="connsiteX0" fmla="*/ 73819 w 173831"/>
                    <a:gd name="connsiteY0" fmla="*/ 0 h 85724"/>
                    <a:gd name="connsiteX1" fmla="*/ 173831 w 173831"/>
                    <a:gd name="connsiteY1" fmla="*/ 33338 h 85724"/>
                    <a:gd name="connsiteX2" fmla="*/ 154781 w 173831"/>
                    <a:gd name="connsiteY2" fmla="*/ 85724 h 85724"/>
                    <a:gd name="connsiteX3" fmla="*/ 0 w 173831"/>
                    <a:gd name="connsiteY3" fmla="*/ 50005 h 85724"/>
                    <a:gd name="connsiteX4" fmla="*/ 73819 w 173831"/>
                    <a:gd name="connsiteY4" fmla="*/ 0 h 85724"/>
                    <a:gd name="connsiteX0" fmla="*/ 73819 w 173831"/>
                    <a:gd name="connsiteY0" fmla="*/ 0 h 95249"/>
                    <a:gd name="connsiteX1" fmla="*/ 173831 w 173831"/>
                    <a:gd name="connsiteY1" fmla="*/ 33338 h 95249"/>
                    <a:gd name="connsiteX2" fmla="*/ 97631 w 173831"/>
                    <a:gd name="connsiteY2" fmla="*/ 95249 h 95249"/>
                    <a:gd name="connsiteX3" fmla="*/ 0 w 173831"/>
                    <a:gd name="connsiteY3" fmla="*/ 50005 h 95249"/>
                    <a:gd name="connsiteX4" fmla="*/ 73819 w 173831"/>
                    <a:gd name="connsiteY4" fmla="*/ 0 h 95249"/>
                    <a:gd name="connsiteX0" fmla="*/ 92869 w 173831"/>
                    <a:gd name="connsiteY0" fmla="*/ 26193 h 61911"/>
                    <a:gd name="connsiteX1" fmla="*/ 173831 w 173831"/>
                    <a:gd name="connsiteY1" fmla="*/ 0 h 61911"/>
                    <a:gd name="connsiteX2" fmla="*/ 97631 w 173831"/>
                    <a:gd name="connsiteY2" fmla="*/ 61911 h 61911"/>
                    <a:gd name="connsiteX3" fmla="*/ 0 w 173831"/>
                    <a:gd name="connsiteY3" fmla="*/ 16667 h 61911"/>
                    <a:gd name="connsiteX4" fmla="*/ 92869 w 173831"/>
                    <a:gd name="connsiteY4" fmla="*/ 26193 h 61911"/>
                    <a:gd name="connsiteX0" fmla="*/ 80963 w 173831"/>
                    <a:gd name="connsiteY0" fmla="*/ 0 h 102393"/>
                    <a:gd name="connsiteX1" fmla="*/ 173831 w 173831"/>
                    <a:gd name="connsiteY1" fmla="*/ 40482 h 102393"/>
                    <a:gd name="connsiteX2" fmla="*/ 97631 w 173831"/>
                    <a:gd name="connsiteY2" fmla="*/ 102393 h 102393"/>
                    <a:gd name="connsiteX3" fmla="*/ 0 w 173831"/>
                    <a:gd name="connsiteY3" fmla="*/ 57149 h 102393"/>
                    <a:gd name="connsiteX4" fmla="*/ 80963 w 173831"/>
                    <a:gd name="connsiteY4" fmla="*/ 0 h 102393"/>
                    <a:gd name="connsiteX0" fmla="*/ 38101 w 130969"/>
                    <a:gd name="connsiteY0" fmla="*/ 0 h 102393"/>
                    <a:gd name="connsiteX1" fmla="*/ 130969 w 130969"/>
                    <a:gd name="connsiteY1" fmla="*/ 40482 h 102393"/>
                    <a:gd name="connsiteX2" fmla="*/ 54769 w 130969"/>
                    <a:gd name="connsiteY2" fmla="*/ 102393 h 102393"/>
                    <a:gd name="connsiteX3" fmla="*/ 0 w 130969"/>
                    <a:gd name="connsiteY3" fmla="*/ 57149 h 102393"/>
                    <a:gd name="connsiteX4" fmla="*/ 38101 w 130969"/>
                    <a:gd name="connsiteY4" fmla="*/ 0 h 102393"/>
                    <a:gd name="connsiteX0" fmla="*/ 71438 w 164306"/>
                    <a:gd name="connsiteY0" fmla="*/ 0 h 102393"/>
                    <a:gd name="connsiteX1" fmla="*/ 164306 w 164306"/>
                    <a:gd name="connsiteY1" fmla="*/ 40482 h 102393"/>
                    <a:gd name="connsiteX2" fmla="*/ 88106 w 164306"/>
                    <a:gd name="connsiteY2" fmla="*/ 102393 h 102393"/>
                    <a:gd name="connsiteX3" fmla="*/ 0 w 164306"/>
                    <a:gd name="connsiteY3" fmla="*/ 50006 h 102393"/>
                    <a:gd name="connsiteX4" fmla="*/ 71438 w 164306"/>
                    <a:gd name="connsiteY4" fmla="*/ 0 h 102393"/>
                    <a:gd name="connsiteX0" fmla="*/ 71438 w 107156"/>
                    <a:gd name="connsiteY0" fmla="*/ 0 h 102393"/>
                    <a:gd name="connsiteX1" fmla="*/ 107156 w 107156"/>
                    <a:gd name="connsiteY1" fmla="*/ 40482 h 102393"/>
                    <a:gd name="connsiteX2" fmla="*/ 88106 w 107156"/>
                    <a:gd name="connsiteY2" fmla="*/ 102393 h 102393"/>
                    <a:gd name="connsiteX3" fmla="*/ 0 w 107156"/>
                    <a:gd name="connsiteY3" fmla="*/ 50006 h 102393"/>
                    <a:gd name="connsiteX4" fmla="*/ 71438 w 107156"/>
                    <a:gd name="connsiteY4" fmla="*/ 0 h 102393"/>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 name="connsiteX0" fmla="*/ 71438 w 161925"/>
                    <a:gd name="connsiteY0" fmla="*/ 0 h 54768"/>
                    <a:gd name="connsiteX1" fmla="*/ 161925 w 161925"/>
                    <a:gd name="connsiteY1" fmla="*/ 45245 h 54768"/>
                    <a:gd name="connsiteX2" fmla="*/ 90487 w 161925"/>
                    <a:gd name="connsiteY2" fmla="*/ 54768 h 54768"/>
                    <a:gd name="connsiteX3" fmla="*/ 0 w 161925"/>
                    <a:gd name="connsiteY3" fmla="*/ 50006 h 54768"/>
                    <a:gd name="connsiteX4" fmla="*/ 71438 w 161925"/>
                    <a:gd name="connsiteY4" fmla="*/ 0 h 54768"/>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02393">
                      <a:moveTo>
                        <a:pt x="71438" y="0"/>
                      </a:moveTo>
                      <a:lnTo>
                        <a:pt x="161925" y="45245"/>
                      </a:lnTo>
                      <a:lnTo>
                        <a:pt x="88106" y="102393"/>
                      </a:lnTo>
                      <a:lnTo>
                        <a:pt x="0" y="50006"/>
                      </a:lnTo>
                      <a:lnTo>
                        <a:pt x="7143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39" name="Rectangle 14"/>
                <p:cNvSpPr/>
                <p:nvPr/>
              </p:nvSpPr>
              <p:spPr>
                <a:xfrm>
                  <a:off x="3048794" y="5230016"/>
                  <a:ext cx="97630" cy="154782"/>
                </a:xfrm>
                <a:custGeom>
                  <a:avLst/>
                  <a:gdLst>
                    <a:gd name="connsiteX0" fmla="*/ 0 w 109538"/>
                    <a:gd name="connsiteY0" fmla="*/ 0 h 111919"/>
                    <a:gd name="connsiteX1" fmla="*/ 109538 w 109538"/>
                    <a:gd name="connsiteY1" fmla="*/ 0 h 111919"/>
                    <a:gd name="connsiteX2" fmla="*/ 109538 w 109538"/>
                    <a:gd name="connsiteY2" fmla="*/ 111919 h 111919"/>
                    <a:gd name="connsiteX3" fmla="*/ 0 w 109538"/>
                    <a:gd name="connsiteY3" fmla="*/ 111919 h 111919"/>
                    <a:gd name="connsiteX4" fmla="*/ 0 w 109538"/>
                    <a:gd name="connsiteY4" fmla="*/ 0 h 111919"/>
                    <a:gd name="connsiteX0" fmla="*/ 28575 w 109538"/>
                    <a:gd name="connsiteY0" fmla="*/ 0 h 142875"/>
                    <a:gd name="connsiteX1" fmla="*/ 109538 w 109538"/>
                    <a:gd name="connsiteY1" fmla="*/ 30956 h 142875"/>
                    <a:gd name="connsiteX2" fmla="*/ 109538 w 109538"/>
                    <a:gd name="connsiteY2" fmla="*/ 142875 h 142875"/>
                    <a:gd name="connsiteX3" fmla="*/ 0 w 109538"/>
                    <a:gd name="connsiteY3" fmla="*/ 142875 h 142875"/>
                    <a:gd name="connsiteX4" fmla="*/ 28575 w 109538"/>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16669 w 80963"/>
                    <a:gd name="connsiteY3" fmla="*/ 85725 h 142875"/>
                    <a:gd name="connsiteX4" fmla="*/ 0 w 80963"/>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4763 w 80963"/>
                    <a:gd name="connsiteY3" fmla="*/ 88106 h 142875"/>
                    <a:gd name="connsiteX4" fmla="*/ 0 w 80963"/>
                    <a:gd name="connsiteY4" fmla="*/ 0 h 142875"/>
                    <a:gd name="connsiteX0" fmla="*/ 0 w 80963"/>
                    <a:gd name="connsiteY0" fmla="*/ 0 h 92869"/>
                    <a:gd name="connsiteX1" fmla="*/ 80963 w 80963"/>
                    <a:gd name="connsiteY1" fmla="*/ 30956 h 92869"/>
                    <a:gd name="connsiteX2" fmla="*/ 47626 w 80963"/>
                    <a:gd name="connsiteY2" fmla="*/ 92869 h 92869"/>
                    <a:gd name="connsiteX3" fmla="*/ 4763 w 80963"/>
                    <a:gd name="connsiteY3" fmla="*/ 88106 h 92869"/>
                    <a:gd name="connsiteX4" fmla="*/ 0 w 80963"/>
                    <a:gd name="connsiteY4" fmla="*/ 0 h 928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88106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23813 w 85726"/>
                    <a:gd name="connsiteY3" fmla="*/ 66675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97631 h 130969"/>
                    <a:gd name="connsiteX4" fmla="*/ 0 w 85726"/>
                    <a:gd name="connsiteY4" fmla="*/ 0 h 130969"/>
                    <a:gd name="connsiteX0" fmla="*/ 30956 w 80963"/>
                    <a:gd name="connsiteY0" fmla="*/ 0 h 119063"/>
                    <a:gd name="connsiteX1" fmla="*/ 76200 w 80963"/>
                    <a:gd name="connsiteY1" fmla="*/ 19050 h 119063"/>
                    <a:gd name="connsiteX2" fmla="*/ 80963 w 80963"/>
                    <a:gd name="connsiteY2" fmla="*/ 119063 h 119063"/>
                    <a:gd name="connsiteX3" fmla="*/ 0 w 80963"/>
                    <a:gd name="connsiteY3" fmla="*/ 85725 h 119063"/>
                    <a:gd name="connsiteX4" fmla="*/ 30956 w 80963"/>
                    <a:gd name="connsiteY4" fmla="*/ 0 h 119063"/>
                    <a:gd name="connsiteX0" fmla="*/ 0 w 88107"/>
                    <a:gd name="connsiteY0" fmla="*/ 0 h 147638"/>
                    <a:gd name="connsiteX1" fmla="*/ 83344 w 88107"/>
                    <a:gd name="connsiteY1" fmla="*/ 47625 h 147638"/>
                    <a:gd name="connsiteX2" fmla="*/ 88107 w 88107"/>
                    <a:gd name="connsiteY2" fmla="*/ 147638 h 147638"/>
                    <a:gd name="connsiteX3" fmla="*/ 7144 w 88107"/>
                    <a:gd name="connsiteY3" fmla="*/ 114300 h 147638"/>
                    <a:gd name="connsiteX4" fmla="*/ 0 w 88107"/>
                    <a:gd name="connsiteY4" fmla="*/ 0 h 147638"/>
                    <a:gd name="connsiteX0" fmla="*/ 0 w 83344"/>
                    <a:gd name="connsiteY0" fmla="*/ 0 h 114300"/>
                    <a:gd name="connsiteX1" fmla="*/ 83344 w 83344"/>
                    <a:gd name="connsiteY1" fmla="*/ 47625 h 114300"/>
                    <a:gd name="connsiteX2" fmla="*/ 57151 w 83344"/>
                    <a:gd name="connsiteY2" fmla="*/ 111919 h 114300"/>
                    <a:gd name="connsiteX3" fmla="*/ 7144 w 83344"/>
                    <a:gd name="connsiteY3" fmla="*/ 114300 h 114300"/>
                    <a:gd name="connsiteX4" fmla="*/ 0 w 83344"/>
                    <a:gd name="connsiteY4" fmla="*/ 0 h 114300"/>
                    <a:gd name="connsiteX0" fmla="*/ 0 w 92870"/>
                    <a:gd name="connsiteY0" fmla="*/ 0 h 152401"/>
                    <a:gd name="connsiteX1" fmla="*/ 83344 w 92870"/>
                    <a:gd name="connsiteY1" fmla="*/ 47625 h 152401"/>
                    <a:gd name="connsiteX2" fmla="*/ 92870 w 92870"/>
                    <a:gd name="connsiteY2" fmla="*/ 152401 h 152401"/>
                    <a:gd name="connsiteX3" fmla="*/ 7144 w 92870"/>
                    <a:gd name="connsiteY3" fmla="*/ 114300 h 152401"/>
                    <a:gd name="connsiteX4" fmla="*/ 0 w 92870"/>
                    <a:gd name="connsiteY4" fmla="*/ 0 h 152401"/>
                    <a:gd name="connsiteX0" fmla="*/ 23812 w 85726"/>
                    <a:gd name="connsiteY0" fmla="*/ 4762 h 104776"/>
                    <a:gd name="connsiteX1" fmla="*/ 76200 w 85726"/>
                    <a:gd name="connsiteY1" fmla="*/ 0 h 104776"/>
                    <a:gd name="connsiteX2" fmla="*/ 85726 w 85726"/>
                    <a:gd name="connsiteY2" fmla="*/ 104776 h 104776"/>
                    <a:gd name="connsiteX3" fmla="*/ 0 w 85726"/>
                    <a:gd name="connsiteY3" fmla="*/ 66675 h 104776"/>
                    <a:gd name="connsiteX4" fmla="*/ 23812 w 85726"/>
                    <a:gd name="connsiteY4" fmla="*/ 4762 h 104776"/>
                    <a:gd name="connsiteX0" fmla="*/ 0 w 95251"/>
                    <a:gd name="connsiteY0" fmla="*/ 0 h 147639"/>
                    <a:gd name="connsiteX1" fmla="*/ 85725 w 95251"/>
                    <a:gd name="connsiteY1" fmla="*/ 42863 h 147639"/>
                    <a:gd name="connsiteX2" fmla="*/ 95251 w 95251"/>
                    <a:gd name="connsiteY2" fmla="*/ 147639 h 147639"/>
                    <a:gd name="connsiteX3" fmla="*/ 9525 w 95251"/>
                    <a:gd name="connsiteY3" fmla="*/ 109538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35719 w 95251"/>
                    <a:gd name="connsiteY3" fmla="*/ 78581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0487 w 95251"/>
                    <a:gd name="connsiteY1" fmla="*/ 78582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14 w 95251"/>
                    <a:gd name="connsiteY3" fmla="*/ 97632 h 147639"/>
                    <a:gd name="connsiteX4" fmla="*/ 0 w 95251"/>
                    <a:gd name="connsiteY4" fmla="*/ 0 h 147639"/>
                    <a:gd name="connsiteX0" fmla="*/ 2380 w 97631"/>
                    <a:gd name="connsiteY0" fmla="*/ 0 h 147639"/>
                    <a:gd name="connsiteX1" fmla="*/ 97630 w 97631"/>
                    <a:gd name="connsiteY1" fmla="*/ 61913 h 147639"/>
                    <a:gd name="connsiteX2" fmla="*/ 97631 w 97631"/>
                    <a:gd name="connsiteY2" fmla="*/ 147639 h 147639"/>
                    <a:gd name="connsiteX3" fmla="*/ 0 w 97631"/>
                    <a:gd name="connsiteY3" fmla="*/ 92869 h 147639"/>
                    <a:gd name="connsiteX4" fmla="*/ 2380 w 97631"/>
                    <a:gd name="connsiteY4" fmla="*/ 0 h 147639"/>
                    <a:gd name="connsiteX0" fmla="*/ 2380 w 97630"/>
                    <a:gd name="connsiteY0" fmla="*/ 0 h 145257"/>
                    <a:gd name="connsiteX1" fmla="*/ 97630 w 97630"/>
                    <a:gd name="connsiteY1" fmla="*/ 61913 h 145257"/>
                    <a:gd name="connsiteX2" fmla="*/ 78581 w 97630"/>
                    <a:gd name="connsiteY2" fmla="*/ 145257 h 145257"/>
                    <a:gd name="connsiteX3" fmla="*/ 0 w 97630"/>
                    <a:gd name="connsiteY3" fmla="*/ 92869 h 145257"/>
                    <a:gd name="connsiteX4" fmla="*/ 2380 w 97630"/>
                    <a:gd name="connsiteY4" fmla="*/ 0 h 145257"/>
                    <a:gd name="connsiteX0" fmla="*/ 2380 w 97630"/>
                    <a:gd name="connsiteY0" fmla="*/ 0 h 154782"/>
                    <a:gd name="connsiteX1" fmla="*/ 97630 w 97630"/>
                    <a:gd name="connsiteY1" fmla="*/ 61913 h 154782"/>
                    <a:gd name="connsiteX2" fmla="*/ 90488 w 97630"/>
                    <a:gd name="connsiteY2" fmla="*/ 154782 h 154782"/>
                    <a:gd name="connsiteX3" fmla="*/ 0 w 97630"/>
                    <a:gd name="connsiteY3" fmla="*/ 92869 h 154782"/>
                    <a:gd name="connsiteX4" fmla="*/ 2380 w 97630"/>
                    <a:gd name="connsiteY4" fmla="*/ 0 h 15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0" h="154782">
                      <a:moveTo>
                        <a:pt x="2380" y="0"/>
                      </a:moveTo>
                      <a:lnTo>
                        <a:pt x="97630" y="61913"/>
                      </a:lnTo>
                      <a:cubicBezTo>
                        <a:pt x="97630" y="90488"/>
                        <a:pt x="90488" y="126207"/>
                        <a:pt x="90488" y="154782"/>
                      </a:cubicBezTo>
                      <a:lnTo>
                        <a:pt x="0" y="92869"/>
                      </a:lnTo>
                      <a:cubicBezTo>
                        <a:pt x="793" y="61913"/>
                        <a:pt x="1587" y="30956"/>
                        <a:pt x="23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40" name="Rectangle 15"/>
                <p:cNvSpPr/>
                <p:nvPr/>
              </p:nvSpPr>
              <p:spPr>
                <a:xfrm>
                  <a:off x="3164678" y="5234038"/>
                  <a:ext cx="90489" cy="149228"/>
                </a:xfrm>
                <a:custGeom>
                  <a:avLst/>
                  <a:gdLst>
                    <a:gd name="connsiteX0" fmla="*/ 0 w 119063"/>
                    <a:gd name="connsiteY0" fmla="*/ 0 h 118272"/>
                    <a:gd name="connsiteX1" fmla="*/ 119063 w 119063"/>
                    <a:gd name="connsiteY1" fmla="*/ 0 h 118272"/>
                    <a:gd name="connsiteX2" fmla="*/ 119063 w 119063"/>
                    <a:gd name="connsiteY2" fmla="*/ 118272 h 118272"/>
                    <a:gd name="connsiteX3" fmla="*/ 0 w 119063"/>
                    <a:gd name="connsiteY3" fmla="*/ 118272 h 118272"/>
                    <a:gd name="connsiteX4" fmla="*/ 0 w 119063"/>
                    <a:gd name="connsiteY4" fmla="*/ 0 h 118272"/>
                    <a:gd name="connsiteX0" fmla="*/ 0 w 119063"/>
                    <a:gd name="connsiteY0" fmla="*/ 50006 h 168278"/>
                    <a:gd name="connsiteX1" fmla="*/ 85725 w 119063"/>
                    <a:gd name="connsiteY1" fmla="*/ 0 h 168278"/>
                    <a:gd name="connsiteX2" fmla="*/ 119063 w 119063"/>
                    <a:gd name="connsiteY2" fmla="*/ 168278 h 168278"/>
                    <a:gd name="connsiteX3" fmla="*/ 0 w 119063"/>
                    <a:gd name="connsiteY3" fmla="*/ 168278 h 168278"/>
                    <a:gd name="connsiteX4" fmla="*/ 0 w 119063"/>
                    <a:gd name="connsiteY4" fmla="*/ 50006 h 168278"/>
                    <a:gd name="connsiteX0" fmla="*/ 0 w 85725"/>
                    <a:gd name="connsiteY0" fmla="*/ 50006 h 168278"/>
                    <a:gd name="connsiteX1" fmla="*/ 85725 w 85725"/>
                    <a:gd name="connsiteY1" fmla="*/ 0 h 168278"/>
                    <a:gd name="connsiteX2" fmla="*/ 66676 w 85725"/>
                    <a:gd name="connsiteY2" fmla="*/ 127797 h 168278"/>
                    <a:gd name="connsiteX3" fmla="*/ 0 w 85725"/>
                    <a:gd name="connsiteY3" fmla="*/ 168278 h 168278"/>
                    <a:gd name="connsiteX4" fmla="*/ 0 w 85725"/>
                    <a:gd name="connsiteY4" fmla="*/ 50006 h 168278"/>
                    <a:gd name="connsiteX0" fmla="*/ 0 w 85725"/>
                    <a:gd name="connsiteY0" fmla="*/ 50006 h 168278"/>
                    <a:gd name="connsiteX1" fmla="*/ 85725 w 85725"/>
                    <a:gd name="connsiteY1" fmla="*/ 0 h 168278"/>
                    <a:gd name="connsiteX2" fmla="*/ 57151 w 85725"/>
                    <a:gd name="connsiteY2" fmla="*/ 96841 h 168278"/>
                    <a:gd name="connsiteX3" fmla="*/ 0 w 85725"/>
                    <a:gd name="connsiteY3" fmla="*/ 168278 h 168278"/>
                    <a:gd name="connsiteX4" fmla="*/ 0 w 85725"/>
                    <a:gd name="connsiteY4" fmla="*/ 50006 h 168278"/>
                    <a:gd name="connsiteX0" fmla="*/ 0 w 85726"/>
                    <a:gd name="connsiteY0" fmla="*/ 50006 h 168278"/>
                    <a:gd name="connsiteX1" fmla="*/ 85725 w 85726"/>
                    <a:gd name="connsiteY1" fmla="*/ 0 h 168278"/>
                    <a:gd name="connsiteX2" fmla="*/ 85726 w 85726"/>
                    <a:gd name="connsiteY2" fmla="*/ 99222 h 168278"/>
                    <a:gd name="connsiteX3" fmla="*/ 0 w 85726"/>
                    <a:gd name="connsiteY3" fmla="*/ 168278 h 168278"/>
                    <a:gd name="connsiteX4" fmla="*/ 0 w 85726"/>
                    <a:gd name="connsiteY4" fmla="*/ 50006 h 168278"/>
                    <a:gd name="connsiteX0" fmla="*/ 0 w 85726"/>
                    <a:gd name="connsiteY0" fmla="*/ 50006 h 118271"/>
                    <a:gd name="connsiteX1" fmla="*/ 85725 w 85726"/>
                    <a:gd name="connsiteY1" fmla="*/ 0 h 118271"/>
                    <a:gd name="connsiteX2" fmla="*/ 85726 w 85726"/>
                    <a:gd name="connsiteY2" fmla="*/ 99222 h 118271"/>
                    <a:gd name="connsiteX3" fmla="*/ 14287 w 85726"/>
                    <a:gd name="connsiteY3" fmla="*/ 118271 h 118271"/>
                    <a:gd name="connsiteX4" fmla="*/ 0 w 85726"/>
                    <a:gd name="connsiteY4" fmla="*/ 50006 h 118271"/>
                    <a:gd name="connsiteX0" fmla="*/ 4763 w 90489"/>
                    <a:gd name="connsiteY0" fmla="*/ 50006 h 149228"/>
                    <a:gd name="connsiteX1" fmla="*/ 90488 w 90489"/>
                    <a:gd name="connsiteY1" fmla="*/ 0 h 149228"/>
                    <a:gd name="connsiteX2" fmla="*/ 90489 w 90489"/>
                    <a:gd name="connsiteY2" fmla="*/ 99222 h 149228"/>
                    <a:gd name="connsiteX3" fmla="*/ 0 w 90489"/>
                    <a:gd name="connsiteY3" fmla="*/ 149228 h 149228"/>
                    <a:gd name="connsiteX4" fmla="*/ 4763 w 90489"/>
                    <a:gd name="connsiteY4" fmla="*/ 50006 h 149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9" h="149228">
                      <a:moveTo>
                        <a:pt x="4763" y="50006"/>
                      </a:moveTo>
                      <a:lnTo>
                        <a:pt x="90488" y="0"/>
                      </a:lnTo>
                      <a:cubicBezTo>
                        <a:pt x="90488" y="33074"/>
                        <a:pt x="90489" y="66148"/>
                        <a:pt x="90489" y="99222"/>
                      </a:cubicBezTo>
                      <a:lnTo>
                        <a:pt x="0" y="149228"/>
                      </a:lnTo>
                      <a:lnTo>
                        <a:pt x="4763" y="500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grpSp>
        <p:sp>
          <p:nvSpPr>
            <p:cNvPr id="25" name="TextBox 25"/>
            <p:cNvSpPr txBox="1"/>
            <p:nvPr/>
          </p:nvSpPr>
          <p:spPr>
            <a:xfrm>
              <a:off x="2859997" y="5624170"/>
              <a:ext cx="534756" cy="30777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dirty="0">
                  <a:solidFill>
                    <a:srgbClr val="000000"/>
                  </a:solidFill>
                  <a:latin typeface="Segoe UI" panose="020B0502040204020203" pitchFamily="34" charset="0"/>
                  <a:cs typeface="Segoe UI" panose="020B0502040204020203" pitchFamily="34" charset="0"/>
                </a:rPr>
                <a:t>VM</a:t>
              </a:r>
            </a:p>
          </p:txBody>
        </p:sp>
        <p:sp>
          <p:nvSpPr>
            <p:cNvPr id="26" name="TextBox 26"/>
            <p:cNvSpPr txBox="1"/>
            <p:nvPr/>
          </p:nvSpPr>
          <p:spPr>
            <a:xfrm>
              <a:off x="4441158" y="5644809"/>
              <a:ext cx="539496" cy="30777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dirty="0">
                  <a:solidFill>
                    <a:srgbClr val="000000"/>
                  </a:solidFill>
                  <a:latin typeface="Segoe UI" panose="020B0502040204020203" pitchFamily="34" charset="0"/>
                  <a:cs typeface="Segoe UI" panose="020B0502040204020203" pitchFamily="34" charset="0"/>
                </a:rPr>
                <a:t>VM</a:t>
              </a:r>
            </a:p>
          </p:txBody>
        </p:sp>
        <p:sp>
          <p:nvSpPr>
            <p:cNvPr id="27" name="TextBox 27"/>
            <p:cNvSpPr txBox="1"/>
            <p:nvPr/>
          </p:nvSpPr>
          <p:spPr>
            <a:xfrm>
              <a:off x="6115177" y="5654448"/>
              <a:ext cx="539496" cy="30777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dirty="0">
                  <a:solidFill>
                    <a:srgbClr val="000000"/>
                  </a:solidFill>
                  <a:latin typeface="Segoe UI" panose="020B0502040204020203" pitchFamily="34" charset="0"/>
                  <a:cs typeface="Segoe UI" panose="020B0502040204020203" pitchFamily="34" charset="0"/>
                </a:rPr>
                <a:t>VM</a:t>
              </a:r>
            </a:p>
          </p:txBody>
        </p:sp>
        <p:sp>
          <p:nvSpPr>
            <p:cNvPr id="28" name="TextBox 28"/>
            <p:cNvSpPr txBox="1"/>
            <p:nvPr/>
          </p:nvSpPr>
          <p:spPr>
            <a:xfrm>
              <a:off x="4100406" y="3758684"/>
              <a:ext cx="2273153"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000000"/>
                  </a:solidFill>
                  <a:latin typeface="Segoe UI" panose="020B0502040204020203" pitchFamily="34" charset="0"/>
                  <a:cs typeface="Segoe UI" panose="020B0502040204020203" pitchFamily="34" charset="0"/>
                </a:rPr>
                <a:t>LOAD BALANCER</a:t>
              </a:r>
            </a:p>
          </p:txBody>
        </p:sp>
        <p:sp>
          <p:nvSpPr>
            <p:cNvPr id="29" name="TextBox 29"/>
            <p:cNvSpPr txBox="1"/>
            <p:nvPr/>
          </p:nvSpPr>
          <p:spPr>
            <a:xfrm>
              <a:off x="4807370" y="2837533"/>
              <a:ext cx="60890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FFFFFF"/>
                  </a:solidFill>
                  <a:latin typeface="Segoe UI" panose="020B0502040204020203" pitchFamily="34" charset="0"/>
                  <a:cs typeface="Segoe UI" panose="020B0502040204020203" pitchFamily="34" charset="0"/>
                </a:rPr>
                <a:t>443</a:t>
              </a:r>
            </a:p>
          </p:txBody>
        </p:sp>
        <p:sp>
          <p:nvSpPr>
            <p:cNvPr id="30" name="TextBox 30"/>
            <p:cNvSpPr txBox="1"/>
            <p:nvPr/>
          </p:nvSpPr>
          <p:spPr>
            <a:xfrm>
              <a:off x="6151106" y="4503642"/>
              <a:ext cx="60890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FFFFFF"/>
                  </a:solidFill>
                  <a:latin typeface="Segoe UI" panose="020B0502040204020203" pitchFamily="34" charset="0"/>
                  <a:cs typeface="Segoe UI" panose="020B0502040204020203" pitchFamily="34" charset="0"/>
                </a:rPr>
                <a:t>443</a:t>
              </a:r>
            </a:p>
          </p:txBody>
        </p:sp>
        <p:sp>
          <p:nvSpPr>
            <p:cNvPr id="31" name="TextBox 31"/>
            <p:cNvSpPr txBox="1"/>
            <p:nvPr/>
          </p:nvSpPr>
          <p:spPr>
            <a:xfrm>
              <a:off x="2766746" y="4503642"/>
              <a:ext cx="60890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FFFFFF"/>
                  </a:solidFill>
                  <a:latin typeface="Segoe UI" panose="020B0502040204020203" pitchFamily="34" charset="0"/>
                  <a:cs typeface="Segoe UI" panose="020B0502040204020203" pitchFamily="34" charset="0"/>
                </a:rPr>
                <a:t>443</a:t>
              </a:r>
            </a:p>
          </p:txBody>
        </p:sp>
        <p:sp>
          <p:nvSpPr>
            <p:cNvPr id="32" name="TextBox 32"/>
            <p:cNvSpPr txBox="1"/>
            <p:nvPr/>
          </p:nvSpPr>
          <p:spPr>
            <a:xfrm>
              <a:off x="4757113" y="4503642"/>
              <a:ext cx="60890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FFFFFF"/>
                  </a:solidFill>
                  <a:latin typeface="Segoe UI" panose="020B0502040204020203" pitchFamily="34" charset="0"/>
                  <a:cs typeface="Segoe UI" panose="020B0502040204020203" pitchFamily="34" charset="0"/>
                </a:rPr>
                <a:t>443</a:t>
              </a:r>
            </a:p>
          </p:txBody>
        </p:sp>
        <p:sp>
          <p:nvSpPr>
            <p:cNvPr id="33" name="Rounded Rectangle 32"/>
            <p:cNvSpPr/>
            <p:nvPr/>
          </p:nvSpPr>
          <p:spPr>
            <a:xfrm>
              <a:off x="4312601" y="1217929"/>
              <a:ext cx="814068" cy="547688"/>
            </a:xfrm>
            <a:prstGeom prst="roundRect">
              <a:avLst>
                <a:gd name="adj" fmla="val 44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34" name="Rectangle 33"/>
            <p:cNvSpPr/>
            <p:nvPr/>
          </p:nvSpPr>
          <p:spPr>
            <a:xfrm>
              <a:off x="4335063" y="1310681"/>
              <a:ext cx="769144" cy="42287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38794" y="1227414"/>
              <a:ext cx="78424" cy="73294"/>
            </a:xfrm>
            <a:prstGeom prst="rect">
              <a:avLst/>
            </a:prstGeom>
          </p:spPr>
        </p:pic>
      </p:grpSp>
    </p:spTree>
    <p:extLst>
      <p:ext uri="{BB962C8B-B14F-4D97-AF65-F5344CB8AC3E}">
        <p14:creationId xmlns:p14="http://schemas.microsoft.com/office/powerpoint/2010/main" val="1412400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Azure load balancer</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dirty="0">
                <a:solidFill>
                  <a:srgbClr val="000000"/>
                </a:solidFill>
              </a:rPr>
              <a:t>Assign frontend IP(s)</a:t>
            </a:r>
          </a:p>
          <a:p>
            <a:r>
              <a:rPr lang="en-US" sz="2000" dirty="0">
                <a:solidFill>
                  <a:srgbClr val="000000"/>
                </a:solidFill>
              </a:rPr>
              <a:t>Configure backend pool </a:t>
            </a:r>
          </a:p>
          <a:p>
            <a:r>
              <a:rPr lang="en-US" sz="2000" dirty="0">
                <a:solidFill>
                  <a:srgbClr val="000000"/>
                </a:solidFill>
              </a:rPr>
              <a:t>Create load balancing rules:</a:t>
            </a:r>
          </a:p>
          <a:p>
            <a:pPr lvl="1"/>
            <a:r>
              <a:rPr lang="en-US" sz="1600" dirty="0">
                <a:solidFill>
                  <a:srgbClr val="000000"/>
                </a:solidFill>
              </a:rPr>
              <a:t>Name</a:t>
            </a:r>
          </a:p>
          <a:p>
            <a:pPr lvl="1"/>
            <a:r>
              <a:rPr lang="en-US" sz="1600" dirty="0">
                <a:solidFill>
                  <a:srgbClr val="000000"/>
                </a:solidFill>
              </a:rPr>
              <a:t>Protocol</a:t>
            </a:r>
          </a:p>
          <a:p>
            <a:pPr lvl="1"/>
            <a:r>
              <a:rPr lang="en-US" sz="1600" dirty="0">
                <a:solidFill>
                  <a:srgbClr val="000000"/>
                </a:solidFill>
              </a:rPr>
              <a:t>Port</a:t>
            </a:r>
          </a:p>
          <a:p>
            <a:pPr lvl="1"/>
            <a:r>
              <a:rPr lang="en-US" sz="1600" dirty="0">
                <a:solidFill>
                  <a:srgbClr val="000000"/>
                </a:solidFill>
              </a:rPr>
              <a:t>Backend port</a:t>
            </a:r>
          </a:p>
          <a:p>
            <a:pPr lvl="1"/>
            <a:r>
              <a:rPr lang="en-US" sz="1600" dirty="0">
                <a:solidFill>
                  <a:srgbClr val="000000"/>
                </a:solidFill>
              </a:rPr>
              <a:t>Backend pool</a:t>
            </a:r>
          </a:p>
          <a:p>
            <a:pPr lvl="1"/>
            <a:r>
              <a:rPr lang="en-US" sz="1600" dirty="0">
                <a:solidFill>
                  <a:srgbClr val="000000"/>
                </a:solidFill>
              </a:rPr>
              <a:t>Probe</a:t>
            </a:r>
          </a:p>
          <a:p>
            <a:pPr lvl="1"/>
            <a:r>
              <a:rPr lang="en-US" sz="1600" dirty="0">
                <a:solidFill>
                  <a:srgbClr val="000000"/>
                </a:solidFill>
              </a:rPr>
              <a:t>Session persistence</a:t>
            </a:r>
          </a:p>
          <a:p>
            <a:pPr lvl="1"/>
            <a:r>
              <a:rPr lang="en-US" sz="1600" dirty="0">
                <a:solidFill>
                  <a:srgbClr val="000000"/>
                </a:solidFill>
              </a:rPr>
              <a:t>Idle timeout</a:t>
            </a:r>
          </a:p>
          <a:p>
            <a:pPr lvl="1"/>
            <a:r>
              <a:rPr lang="en-US" sz="1600" dirty="0">
                <a:solidFill>
                  <a:srgbClr val="000000"/>
                </a:solidFill>
              </a:rPr>
              <a:t>Floating IP</a:t>
            </a:r>
          </a:p>
          <a:p>
            <a:r>
              <a:rPr lang="en-US" sz="2000" dirty="0">
                <a:solidFill>
                  <a:srgbClr val="000000"/>
                </a:solidFill>
              </a:rPr>
              <a:t>Create Inbound NAT rules: </a:t>
            </a:r>
          </a:p>
          <a:p>
            <a:pPr lvl="1"/>
            <a:r>
              <a:rPr lang="en-US" sz="1600" dirty="0">
                <a:solidFill>
                  <a:srgbClr val="000000"/>
                </a:solidFill>
              </a:rPr>
              <a:t>If needed</a:t>
            </a:r>
          </a:p>
          <a:p>
            <a:endParaRPr lang="en-US" dirty="0">
              <a:solidFill>
                <a:srgbClr val="000000"/>
              </a:solidFill>
            </a:endParaRPr>
          </a:p>
        </p:txBody>
      </p:sp>
      <p:grpSp>
        <p:nvGrpSpPr>
          <p:cNvPr id="5" name="Group 4" descr="The illustration shows the components of an Azure load balancer. At the top, there is a front-end pool, representing one or more IP addresses of the load balancer. The next component, right below, contains the Inbound NAT Rules, with which you provide access to individual virtual machines behind the load balancer. That is followed by load-balancing rules, containing IP address and port mappings. Additional components below are individual probes that verify the operational status of virtual machines in the back-end pool, presented at the very bottom of the slide."/>
          <p:cNvGrpSpPr/>
          <p:nvPr/>
        </p:nvGrpSpPr>
        <p:grpSpPr>
          <a:xfrm>
            <a:off x="5736866" y="969700"/>
            <a:ext cx="4577738" cy="5329619"/>
            <a:chOff x="4000206" y="1021215"/>
            <a:chExt cx="4577738" cy="5329619"/>
          </a:xfrm>
        </p:grpSpPr>
        <p:cxnSp>
          <p:nvCxnSpPr>
            <p:cNvPr id="6" name="Straight Connector 5"/>
            <p:cNvCxnSpPr>
              <a:stCxn id="21" idx="0"/>
            </p:cNvCxnSpPr>
            <p:nvPr/>
          </p:nvCxnSpPr>
          <p:spPr>
            <a:xfrm flipH="1" flipV="1">
              <a:off x="6496050" y="4739640"/>
              <a:ext cx="12947" cy="1135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1"/>
            <p:cNvSpPr/>
            <p:nvPr/>
          </p:nvSpPr>
          <p:spPr>
            <a:xfrm>
              <a:off x="4742589" y="2637301"/>
              <a:ext cx="3470388" cy="2300287"/>
            </a:xfrm>
            <a:custGeom>
              <a:avLst/>
              <a:gdLst>
                <a:gd name="connsiteX0" fmla="*/ 0 w 2857500"/>
                <a:gd name="connsiteY0" fmla="*/ 138912 h 2290762"/>
                <a:gd name="connsiteX1" fmla="*/ 138912 w 2857500"/>
                <a:gd name="connsiteY1" fmla="*/ 0 h 2290762"/>
                <a:gd name="connsiteX2" fmla="*/ 2718588 w 2857500"/>
                <a:gd name="connsiteY2" fmla="*/ 0 h 2290762"/>
                <a:gd name="connsiteX3" fmla="*/ 2857500 w 2857500"/>
                <a:gd name="connsiteY3" fmla="*/ 138912 h 2290762"/>
                <a:gd name="connsiteX4" fmla="*/ 2857500 w 2857500"/>
                <a:gd name="connsiteY4" fmla="*/ 2151850 h 2290762"/>
                <a:gd name="connsiteX5" fmla="*/ 2718588 w 2857500"/>
                <a:gd name="connsiteY5" fmla="*/ 2290762 h 2290762"/>
                <a:gd name="connsiteX6" fmla="*/ 138912 w 2857500"/>
                <a:gd name="connsiteY6" fmla="*/ 2290762 h 2290762"/>
                <a:gd name="connsiteX7" fmla="*/ 0 w 2857500"/>
                <a:gd name="connsiteY7" fmla="*/ 2151850 h 2290762"/>
                <a:gd name="connsiteX8" fmla="*/ 0 w 2857500"/>
                <a:gd name="connsiteY8" fmla="*/ 138912 h 2290762"/>
                <a:gd name="connsiteX0" fmla="*/ 376237 w 3233737"/>
                <a:gd name="connsiteY0" fmla="*/ 138912 h 2290762"/>
                <a:gd name="connsiteX1" fmla="*/ 515149 w 3233737"/>
                <a:gd name="connsiteY1" fmla="*/ 0 h 2290762"/>
                <a:gd name="connsiteX2" fmla="*/ 3094825 w 3233737"/>
                <a:gd name="connsiteY2" fmla="*/ 0 h 2290762"/>
                <a:gd name="connsiteX3" fmla="*/ 3233737 w 3233737"/>
                <a:gd name="connsiteY3" fmla="*/ 138912 h 2290762"/>
                <a:gd name="connsiteX4" fmla="*/ 3233737 w 3233737"/>
                <a:gd name="connsiteY4" fmla="*/ 2151850 h 2290762"/>
                <a:gd name="connsiteX5" fmla="*/ 3094825 w 3233737"/>
                <a:gd name="connsiteY5" fmla="*/ 2290762 h 2290762"/>
                <a:gd name="connsiteX6" fmla="*/ 515149 w 3233737"/>
                <a:gd name="connsiteY6" fmla="*/ 2290762 h 2290762"/>
                <a:gd name="connsiteX7" fmla="*/ 0 w 3233737"/>
                <a:gd name="connsiteY7" fmla="*/ 2089937 h 2290762"/>
                <a:gd name="connsiteX8" fmla="*/ 376237 w 3233737"/>
                <a:gd name="connsiteY8" fmla="*/ 138912 h 2290762"/>
                <a:gd name="connsiteX0" fmla="*/ 376237 w 3233737"/>
                <a:gd name="connsiteY0" fmla="*/ 138912 h 2300287"/>
                <a:gd name="connsiteX1" fmla="*/ 515149 w 3233737"/>
                <a:gd name="connsiteY1" fmla="*/ 0 h 2300287"/>
                <a:gd name="connsiteX2" fmla="*/ 3094825 w 3233737"/>
                <a:gd name="connsiteY2" fmla="*/ 0 h 2300287"/>
                <a:gd name="connsiteX3" fmla="*/ 3233737 w 3233737"/>
                <a:gd name="connsiteY3" fmla="*/ 138912 h 2300287"/>
                <a:gd name="connsiteX4" fmla="*/ 3233737 w 3233737"/>
                <a:gd name="connsiteY4" fmla="*/ 2151850 h 2300287"/>
                <a:gd name="connsiteX5" fmla="*/ 3094825 w 3233737"/>
                <a:gd name="connsiteY5" fmla="*/ 2290762 h 2300287"/>
                <a:gd name="connsiteX6" fmla="*/ 115099 w 3233737"/>
                <a:gd name="connsiteY6" fmla="*/ 2300287 h 2300287"/>
                <a:gd name="connsiteX7" fmla="*/ 0 w 3233737"/>
                <a:gd name="connsiteY7" fmla="*/ 2089937 h 2300287"/>
                <a:gd name="connsiteX8" fmla="*/ 376237 w 3233737"/>
                <a:gd name="connsiteY8" fmla="*/ 138912 h 2300287"/>
                <a:gd name="connsiteX0" fmla="*/ 390525 w 3248025"/>
                <a:gd name="connsiteY0" fmla="*/ 138912 h 2300287"/>
                <a:gd name="connsiteX1" fmla="*/ 529437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90525 w 3248025"/>
                <a:gd name="connsiteY8" fmla="*/ 138912 h 2300287"/>
                <a:gd name="connsiteX0" fmla="*/ 390525 w 3248025"/>
                <a:gd name="connsiteY0" fmla="*/ 138912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90525 w 3248025"/>
                <a:gd name="connsiteY8" fmla="*/ 138912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2890038 w 3248025"/>
                <a:gd name="connsiteY2" fmla="*/ 28575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09101 w 3248025"/>
                <a:gd name="connsiteY2" fmla="*/ 4763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09101 w 3248025"/>
                <a:gd name="connsiteY2" fmla="*/ 4763 h 2300287"/>
                <a:gd name="connsiteX3" fmla="*/ 3128963 w 3248025"/>
                <a:gd name="connsiteY3" fmla="*/ 343700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09101 w 3248025"/>
                <a:gd name="connsiteY2" fmla="*/ 4763 h 2300287"/>
                <a:gd name="connsiteX3" fmla="*/ 3176588 w 3248025"/>
                <a:gd name="connsiteY3" fmla="*/ 153200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09101 w 3248025"/>
                <a:gd name="connsiteY2" fmla="*/ 4763 h 2300287"/>
                <a:gd name="connsiteX3" fmla="*/ 3176588 w 3248025"/>
                <a:gd name="connsiteY3" fmla="*/ 153200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28151 w 3248025"/>
                <a:gd name="connsiteY2" fmla="*/ 0 h 2300287"/>
                <a:gd name="connsiteX3" fmla="*/ 3176588 w 3248025"/>
                <a:gd name="connsiteY3" fmla="*/ 153200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462337"/>
                <a:gd name="connsiteY0" fmla="*/ 143675 h 2300287"/>
                <a:gd name="connsiteX1" fmla="*/ 496100 w 3462337"/>
                <a:gd name="connsiteY1" fmla="*/ 0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109113 w 3462337"/>
                <a:gd name="connsiteY5" fmla="*/ 2290762 h 2300287"/>
                <a:gd name="connsiteX6" fmla="*/ 129387 w 3462337"/>
                <a:gd name="connsiteY6" fmla="*/ 2300287 h 2300287"/>
                <a:gd name="connsiteX7" fmla="*/ 0 w 3462337"/>
                <a:gd name="connsiteY7" fmla="*/ 2104224 h 2300287"/>
                <a:gd name="connsiteX8" fmla="*/ 338138 w 3462337"/>
                <a:gd name="connsiteY8" fmla="*/ 143675 h 2300287"/>
                <a:gd name="connsiteX0" fmla="*/ 338138 w 3462337"/>
                <a:gd name="connsiteY0" fmla="*/ 143675 h 2300287"/>
                <a:gd name="connsiteX1" fmla="*/ 496100 w 3462337"/>
                <a:gd name="connsiteY1" fmla="*/ 0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38138 w 3462337"/>
                <a:gd name="connsiteY8" fmla="*/ 143675 h 2300287"/>
                <a:gd name="connsiteX0" fmla="*/ 338138 w 3462337"/>
                <a:gd name="connsiteY0" fmla="*/ 143675 h 2300287"/>
                <a:gd name="connsiteX1" fmla="*/ 496100 w 3462337"/>
                <a:gd name="connsiteY1" fmla="*/ 0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38138 w 3462337"/>
                <a:gd name="connsiteY8" fmla="*/ 143675 h 2300287"/>
                <a:gd name="connsiteX0" fmla="*/ 338138 w 3462337"/>
                <a:gd name="connsiteY0" fmla="*/ 143675 h 2300287"/>
                <a:gd name="connsiteX1" fmla="*/ 472287 w 3462337"/>
                <a:gd name="connsiteY1" fmla="*/ 50007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38138 w 3462337"/>
                <a:gd name="connsiteY8" fmla="*/ 143675 h 2300287"/>
                <a:gd name="connsiteX0" fmla="*/ 338138 w 3462337"/>
                <a:gd name="connsiteY0" fmla="*/ 143675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38138 w 3462337"/>
                <a:gd name="connsiteY8" fmla="*/ 143675 h 2300287"/>
                <a:gd name="connsiteX0" fmla="*/ 376238 w 3462337"/>
                <a:gd name="connsiteY0" fmla="*/ 115100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76238 w 3462337"/>
                <a:gd name="connsiteY8" fmla="*/ 115100 h 2300287"/>
                <a:gd name="connsiteX0" fmla="*/ 359570 w 3462337"/>
                <a:gd name="connsiteY0" fmla="*/ 112719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59570 w 3462337"/>
                <a:gd name="connsiteY8" fmla="*/ 112719 h 2300287"/>
                <a:gd name="connsiteX0" fmla="*/ 359570 w 3462337"/>
                <a:gd name="connsiteY0" fmla="*/ 112719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59570 w 3462337"/>
                <a:gd name="connsiteY8" fmla="*/ 112719 h 2300287"/>
                <a:gd name="connsiteX0" fmla="*/ 359570 w 3462337"/>
                <a:gd name="connsiteY0" fmla="*/ 112719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59570 w 3462337"/>
                <a:gd name="connsiteY8" fmla="*/ 112719 h 2300287"/>
                <a:gd name="connsiteX0" fmla="*/ 359570 w 3462337"/>
                <a:gd name="connsiteY0" fmla="*/ 112719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59570 w 3462337"/>
                <a:gd name="connsiteY8" fmla="*/ 112719 h 2300287"/>
                <a:gd name="connsiteX0" fmla="*/ 367671 w 3470438"/>
                <a:gd name="connsiteY0" fmla="*/ 112719 h 2300287"/>
                <a:gd name="connsiteX1" fmla="*/ 473245 w 3470438"/>
                <a:gd name="connsiteY1" fmla="*/ 7144 h 2300287"/>
                <a:gd name="connsiteX2" fmla="*/ 3036252 w 3470438"/>
                <a:gd name="connsiteY2" fmla="*/ 0 h 2300287"/>
                <a:gd name="connsiteX3" fmla="*/ 3184689 w 3470438"/>
                <a:gd name="connsiteY3" fmla="*/ 153200 h 2300287"/>
                <a:gd name="connsiteX4" fmla="*/ 3470438 w 3470438"/>
                <a:gd name="connsiteY4" fmla="*/ 2085175 h 2300287"/>
                <a:gd name="connsiteX5" fmla="*/ 3336289 w 3470438"/>
                <a:gd name="connsiteY5" fmla="*/ 2295525 h 2300287"/>
                <a:gd name="connsiteX6" fmla="*/ 137488 w 3470438"/>
                <a:gd name="connsiteY6" fmla="*/ 2300287 h 2300287"/>
                <a:gd name="connsiteX7" fmla="*/ 8101 w 3470438"/>
                <a:gd name="connsiteY7" fmla="*/ 2104224 h 2300287"/>
                <a:gd name="connsiteX8" fmla="*/ 367671 w 3470438"/>
                <a:gd name="connsiteY8" fmla="*/ 112719 h 2300287"/>
                <a:gd name="connsiteX0" fmla="*/ 370130 w 3472897"/>
                <a:gd name="connsiteY0" fmla="*/ 112719 h 2300287"/>
                <a:gd name="connsiteX1" fmla="*/ 475704 w 3472897"/>
                <a:gd name="connsiteY1" fmla="*/ 7144 h 2300287"/>
                <a:gd name="connsiteX2" fmla="*/ 3038711 w 3472897"/>
                <a:gd name="connsiteY2" fmla="*/ 0 h 2300287"/>
                <a:gd name="connsiteX3" fmla="*/ 3187148 w 3472897"/>
                <a:gd name="connsiteY3" fmla="*/ 153200 h 2300287"/>
                <a:gd name="connsiteX4" fmla="*/ 3472897 w 3472897"/>
                <a:gd name="connsiteY4" fmla="*/ 2085175 h 2300287"/>
                <a:gd name="connsiteX5" fmla="*/ 3338748 w 3472897"/>
                <a:gd name="connsiteY5" fmla="*/ 2295525 h 2300287"/>
                <a:gd name="connsiteX6" fmla="*/ 139947 w 3472897"/>
                <a:gd name="connsiteY6" fmla="*/ 2300287 h 2300287"/>
                <a:gd name="connsiteX7" fmla="*/ 10560 w 3472897"/>
                <a:gd name="connsiteY7" fmla="*/ 2104224 h 2300287"/>
                <a:gd name="connsiteX8" fmla="*/ 370130 w 3472897"/>
                <a:gd name="connsiteY8" fmla="*/ 112719 h 2300287"/>
                <a:gd name="connsiteX0" fmla="*/ 365364 w 3468131"/>
                <a:gd name="connsiteY0" fmla="*/ 112719 h 2300287"/>
                <a:gd name="connsiteX1" fmla="*/ 470938 w 3468131"/>
                <a:gd name="connsiteY1" fmla="*/ 7144 h 2300287"/>
                <a:gd name="connsiteX2" fmla="*/ 3033945 w 3468131"/>
                <a:gd name="connsiteY2" fmla="*/ 0 h 2300287"/>
                <a:gd name="connsiteX3" fmla="*/ 3182382 w 3468131"/>
                <a:gd name="connsiteY3" fmla="*/ 153200 h 2300287"/>
                <a:gd name="connsiteX4" fmla="*/ 3468131 w 3468131"/>
                <a:gd name="connsiteY4" fmla="*/ 2085175 h 2300287"/>
                <a:gd name="connsiteX5" fmla="*/ 3333982 w 3468131"/>
                <a:gd name="connsiteY5" fmla="*/ 2295525 h 2300287"/>
                <a:gd name="connsiteX6" fmla="*/ 135181 w 3468131"/>
                <a:gd name="connsiteY6" fmla="*/ 2300287 h 2300287"/>
                <a:gd name="connsiteX7" fmla="*/ 5794 w 3468131"/>
                <a:gd name="connsiteY7" fmla="*/ 2104224 h 2300287"/>
                <a:gd name="connsiteX8" fmla="*/ 365364 w 3468131"/>
                <a:gd name="connsiteY8" fmla="*/ 112719 h 2300287"/>
                <a:gd name="connsiteX0" fmla="*/ 365364 w 3470388"/>
                <a:gd name="connsiteY0" fmla="*/ 112719 h 2300287"/>
                <a:gd name="connsiteX1" fmla="*/ 470938 w 3470388"/>
                <a:gd name="connsiteY1" fmla="*/ 7144 h 2300287"/>
                <a:gd name="connsiteX2" fmla="*/ 3033945 w 3470388"/>
                <a:gd name="connsiteY2" fmla="*/ 0 h 2300287"/>
                <a:gd name="connsiteX3" fmla="*/ 3182382 w 3470388"/>
                <a:gd name="connsiteY3" fmla="*/ 153200 h 2300287"/>
                <a:gd name="connsiteX4" fmla="*/ 3468131 w 3470388"/>
                <a:gd name="connsiteY4" fmla="*/ 2085175 h 2300287"/>
                <a:gd name="connsiteX5" fmla="*/ 3333982 w 3470388"/>
                <a:gd name="connsiteY5" fmla="*/ 2295525 h 2300287"/>
                <a:gd name="connsiteX6" fmla="*/ 135181 w 3470388"/>
                <a:gd name="connsiteY6" fmla="*/ 2300287 h 2300287"/>
                <a:gd name="connsiteX7" fmla="*/ 5794 w 3470388"/>
                <a:gd name="connsiteY7" fmla="*/ 2104224 h 2300287"/>
                <a:gd name="connsiteX8" fmla="*/ 365364 w 3470388"/>
                <a:gd name="connsiteY8" fmla="*/ 112719 h 230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0388" h="2300287">
                  <a:moveTo>
                    <a:pt x="365364" y="112719"/>
                  </a:moveTo>
                  <a:cubicBezTo>
                    <a:pt x="377270" y="50288"/>
                    <a:pt x="394219" y="7144"/>
                    <a:pt x="470938" y="7144"/>
                  </a:cubicBezTo>
                  <a:lnTo>
                    <a:pt x="3033945" y="0"/>
                  </a:lnTo>
                  <a:cubicBezTo>
                    <a:pt x="3110664" y="0"/>
                    <a:pt x="3177619" y="52669"/>
                    <a:pt x="3182382" y="153200"/>
                  </a:cubicBezTo>
                  <a:lnTo>
                    <a:pt x="3468131" y="2085175"/>
                  </a:lnTo>
                  <a:cubicBezTo>
                    <a:pt x="3468131" y="2161894"/>
                    <a:pt x="3498807" y="2271712"/>
                    <a:pt x="3333982" y="2295525"/>
                  </a:cubicBezTo>
                  <a:lnTo>
                    <a:pt x="135181" y="2300287"/>
                  </a:lnTo>
                  <a:cubicBezTo>
                    <a:pt x="58462" y="2300287"/>
                    <a:pt x="-22572" y="2216662"/>
                    <a:pt x="5794" y="2104224"/>
                  </a:cubicBezTo>
                  <a:cubicBezTo>
                    <a:pt x="186769" y="1061770"/>
                    <a:pt x="243920" y="790842"/>
                    <a:pt x="365364" y="11271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8" name="Content Placeholder 2"/>
            <p:cNvSpPr txBox="1">
              <a:spLocks/>
            </p:cNvSpPr>
            <p:nvPr/>
          </p:nvSpPr>
          <p:spPr>
            <a:xfrm>
              <a:off x="4000206" y="1021215"/>
              <a:ext cx="4577738" cy="5147356"/>
            </a:xfrm>
            <a:prstGeom prst="rect">
              <a:avLst/>
            </a:prstGeom>
          </p:spPr>
          <p:txBody>
            <a:bodyPr vert="horz" lIns="91440" tIns="45720" rIns="91440" bIns="45720" rtlCol="0">
              <a:norm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latin typeface="Segoe UI" panose="020B0502040204020203" pitchFamily="34" charset="0"/>
                <a:cs typeface="Segoe UI" panose="020B0502040204020203" pitchFamily="34" charset="0"/>
              </a:endParaRPr>
            </a:p>
          </p:txBody>
        </p:sp>
        <p:sp>
          <p:nvSpPr>
            <p:cNvPr id="9" name="Rectangle 8"/>
            <p:cNvSpPr/>
            <p:nvPr/>
          </p:nvSpPr>
          <p:spPr>
            <a:xfrm>
              <a:off x="5615940" y="1021215"/>
              <a:ext cx="1760220" cy="464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400" dirty="0">
                  <a:solidFill>
                    <a:srgbClr val="000000"/>
                  </a:solidFill>
                  <a:latin typeface="Segoe UI" panose="020B0502040204020203" pitchFamily="34" charset="0"/>
                  <a:cs typeface="Segoe UI" panose="020B0502040204020203" pitchFamily="34" charset="0"/>
                </a:rPr>
                <a:t>Frontend IP configuration</a:t>
              </a:r>
            </a:p>
          </p:txBody>
        </p:sp>
        <p:sp>
          <p:nvSpPr>
            <p:cNvPr id="10" name="Rectangle 9"/>
            <p:cNvSpPr/>
            <p:nvPr/>
          </p:nvSpPr>
          <p:spPr>
            <a:xfrm>
              <a:off x="5137553" y="4739640"/>
              <a:ext cx="739463" cy="371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200" dirty="0">
                  <a:solidFill>
                    <a:srgbClr val="000000"/>
                  </a:solidFill>
                  <a:latin typeface="Segoe UI" panose="020B0502040204020203" pitchFamily="34" charset="0"/>
                  <a:cs typeface="Segoe UI" panose="020B0502040204020203" pitchFamily="34" charset="0"/>
                </a:rPr>
                <a:t>probes</a:t>
              </a:r>
            </a:p>
          </p:txBody>
        </p:sp>
        <p:sp>
          <p:nvSpPr>
            <p:cNvPr id="11" name="Oval 10"/>
            <p:cNvSpPr/>
            <p:nvPr/>
          </p:nvSpPr>
          <p:spPr>
            <a:xfrm>
              <a:off x="6275070" y="2866975"/>
              <a:ext cx="346710" cy="346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cxnSp>
          <p:nvCxnSpPr>
            <p:cNvPr id="12" name="Straight Arrow Connector 11"/>
            <p:cNvCxnSpPr/>
            <p:nvPr/>
          </p:nvCxnSpPr>
          <p:spPr>
            <a:xfrm>
              <a:off x="6448425" y="3040330"/>
              <a:ext cx="0" cy="168168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419068" y="3527590"/>
              <a:ext cx="727063" cy="66817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781201" y="3527590"/>
              <a:ext cx="696582" cy="64605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623560" y="2384725"/>
              <a:ext cx="1760220" cy="464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400" dirty="0">
                  <a:solidFill>
                    <a:srgbClr val="000000"/>
                  </a:solidFill>
                  <a:latin typeface="Segoe UI" panose="020B0502040204020203" pitchFamily="34" charset="0"/>
                  <a:cs typeface="Segoe UI" panose="020B0502040204020203" pitchFamily="34" charset="0"/>
                </a:rPr>
                <a:t>Inbound NAT rules</a:t>
              </a:r>
            </a:p>
          </p:txBody>
        </p:sp>
        <p:sp>
          <p:nvSpPr>
            <p:cNvPr id="16" name="Rectangle 15"/>
            <p:cNvSpPr/>
            <p:nvPr/>
          </p:nvSpPr>
          <p:spPr>
            <a:xfrm>
              <a:off x="5349653" y="3233425"/>
              <a:ext cx="2256260" cy="464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400" dirty="0">
                  <a:solidFill>
                    <a:srgbClr val="000000"/>
                  </a:solidFill>
                  <a:latin typeface="Segoe UI" panose="020B0502040204020203" pitchFamily="34" charset="0"/>
                  <a:cs typeface="Segoe UI" panose="020B0502040204020203" pitchFamily="34" charset="0"/>
                </a:rPr>
                <a:t>LB rules (IP/port mapping)</a:t>
              </a:r>
            </a:p>
          </p:txBody>
        </p:sp>
        <p:sp>
          <p:nvSpPr>
            <p:cNvPr id="17" name="Rectangle 16"/>
            <p:cNvSpPr/>
            <p:nvPr/>
          </p:nvSpPr>
          <p:spPr>
            <a:xfrm>
              <a:off x="7119497" y="4740445"/>
              <a:ext cx="733517"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200" dirty="0">
                  <a:solidFill>
                    <a:srgbClr val="000000"/>
                  </a:solidFill>
                  <a:latin typeface="Segoe UI" panose="020B0502040204020203" pitchFamily="34" charset="0"/>
                  <a:cs typeface="Segoe UI" panose="020B0502040204020203" pitchFamily="34" charset="0"/>
                </a:rPr>
                <a:t>probes</a:t>
              </a:r>
            </a:p>
          </p:txBody>
        </p:sp>
        <p:cxnSp>
          <p:nvCxnSpPr>
            <p:cNvPr id="18" name="Straight Connector 17"/>
            <p:cNvCxnSpPr>
              <a:stCxn id="9" idx="2"/>
              <a:endCxn id="15" idx="0"/>
            </p:cNvCxnSpPr>
            <p:nvPr/>
          </p:nvCxnSpPr>
          <p:spPr>
            <a:xfrm>
              <a:off x="6496050" y="1485900"/>
              <a:ext cx="7620" cy="898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2"/>
            </p:cNvCxnSpPr>
            <p:nvPr/>
          </p:nvCxnSpPr>
          <p:spPr>
            <a:xfrm>
              <a:off x="5507285" y="5111078"/>
              <a:ext cx="2973" cy="763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2"/>
            </p:cNvCxnSpPr>
            <p:nvPr/>
          </p:nvCxnSpPr>
          <p:spPr>
            <a:xfrm flipH="1">
              <a:off x="7486255" y="5197645"/>
              <a:ext cx="1" cy="789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762499" y="5875020"/>
              <a:ext cx="3492996" cy="4758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400" dirty="0">
                  <a:solidFill>
                    <a:srgbClr val="000000"/>
                  </a:solidFill>
                  <a:latin typeface="Segoe UI" panose="020B0502040204020203" pitchFamily="34" charset="0"/>
                  <a:cs typeface="Segoe UI" panose="020B0502040204020203" pitchFamily="34" charset="0"/>
                </a:rPr>
                <a:t>Backend pool</a:t>
              </a:r>
            </a:p>
          </p:txBody>
        </p:sp>
      </p:grpSp>
    </p:spTree>
    <p:extLst>
      <p:ext uri="{BB962C8B-B14F-4D97-AF65-F5344CB8AC3E}">
        <p14:creationId xmlns:p14="http://schemas.microsoft.com/office/powerpoint/2010/main" val="3794709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US" dirty="0"/>
              <a:t>Creating an Azure load balancer</a:t>
            </a:r>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dirty="0"/>
              <a:t>https://docs.microsoft.com/en-us/azure/load-balancer/load-balancer-get-started-ilb-arm-portal</a:t>
            </a:r>
          </a:p>
        </p:txBody>
      </p:sp>
    </p:spTree>
    <p:extLst>
      <p:ext uri="{BB962C8B-B14F-4D97-AF65-F5344CB8AC3E}">
        <p14:creationId xmlns:p14="http://schemas.microsoft.com/office/powerpoint/2010/main" val="583959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r>
              <a:rPr lang="en-US" dirty="0">
                <a:hlinkClick r:id="rId3"/>
              </a:rPr>
              <a:t>https://github.com/MicrosoftLearning/10979-MicrosoftAzureFundamentals/blob/master/Instructions/10979D_LAB_05.md</a:t>
            </a:r>
            <a:endParaRPr lang="en-US" dirty="0"/>
          </a:p>
          <a:p>
            <a:endParaRPr lang="en-US" dirty="0"/>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r>
              <a:rPr lang="en-GB" sz="2800" dirty="0">
                <a:latin typeface="Segoe UI"/>
              </a:rPr>
              <a:t>Estimated Time: 30 minutes</a:t>
            </a:r>
          </a:p>
        </p:txBody>
      </p:sp>
    </p:spTree>
    <p:extLst>
      <p:ext uri="{BB962C8B-B14F-4D97-AF65-F5344CB8AC3E}">
        <p14:creationId xmlns:p14="http://schemas.microsoft.com/office/powerpoint/2010/main" val="1984873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r>
              <a:rPr lang="en-US" dirty="0"/>
              <a:t>Platform as a Service</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7" name="Picture 6">
            <a:extLst>
              <a:ext uri="{FF2B5EF4-FFF2-40B4-BE49-F238E27FC236}">
                <a16:creationId xmlns:a16="http://schemas.microsoft.com/office/drawing/2014/main" id="{ACF5E52A-AA5C-45DB-903E-C022829F8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941" y="4098312"/>
            <a:ext cx="2960993" cy="1635460"/>
          </a:xfrm>
          <a:prstGeom prst="rect">
            <a:avLst/>
          </a:prstGeom>
        </p:spPr>
      </p:pic>
    </p:spTree>
    <p:extLst>
      <p:ext uri="{BB962C8B-B14F-4D97-AF65-F5344CB8AC3E}">
        <p14:creationId xmlns:p14="http://schemas.microsoft.com/office/powerpoint/2010/main" val="16519102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Platform as a Service</a:t>
            </a:r>
          </a:p>
        </p:txBody>
      </p:sp>
      <p:sp>
        <p:nvSpPr>
          <p:cNvPr id="3" name="Text Placeholder 2"/>
          <p:cNvSpPr>
            <a:spLocks noGrp="1"/>
          </p:cNvSpPr>
          <p:nvPr>
            <p:ph type="body" idx="1"/>
          </p:nvPr>
        </p:nvSpPr>
        <p:spPr/>
        <p:txBody>
          <a:bodyPr/>
          <a:lstStyle/>
          <a:p>
            <a:r>
              <a:rPr lang="en-IN" dirty="0"/>
              <a:t>Creating and deploying PaaS cloud services</a:t>
            </a:r>
          </a:p>
        </p:txBody>
      </p:sp>
    </p:spTree>
    <p:extLst>
      <p:ext uri="{BB962C8B-B14F-4D97-AF65-F5344CB8AC3E}">
        <p14:creationId xmlns:p14="http://schemas.microsoft.com/office/powerpoint/2010/main" val="3330647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are cloud services?</a:t>
            </a:r>
          </a:p>
        </p:txBody>
      </p:sp>
      <p:grpSp>
        <p:nvGrpSpPr>
          <p:cNvPr id="4" name="Group 3" descr="Illustration showing multiple instances of web roles and worker roles within a single platform as a service (PaaS) cloud service."/>
          <p:cNvGrpSpPr/>
          <p:nvPr/>
        </p:nvGrpSpPr>
        <p:grpSpPr>
          <a:xfrm>
            <a:off x="1753437" y="1058738"/>
            <a:ext cx="8723015" cy="5237010"/>
            <a:chOff x="229436" y="1058738"/>
            <a:chExt cx="8723015" cy="5237010"/>
          </a:xfrm>
        </p:grpSpPr>
        <p:sp>
          <p:nvSpPr>
            <p:cNvPr id="5" name="Rounded Rectangle 4"/>
            <p:cNvSpPr/>
            <p:nvPr/>
          </p:nvSpPr>
          <p:spPr bwMode="auto">
            <a:xfrm>
              <a:off x="229436" y="1087225"/>
              <a:ext cx="7276289" cy="3287312"/>
            </a:xfrm>
            <a:prstGeom prst="roundRect">
              <a:avLst>
                <a:gd name="adj" fmla="val 10749"/>
              </a:avLst>
            </a:prstGeom>
            <a:solidFill>
              <a:srgbClr val="9B4F96"/>
            </a:solidFill>
            <a:ln w="9525" cap="flat" cmpd="sng" algn="ctr">
              <a:noFill/>
              <a:prstDash val="solid"/>
              <a:round/>
              <a:headEnd type="none" w="med" len="med"/>
              <a:tailEnd type="none" w="med" len="med"/>
            </a:ln>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0" hangingPunct="0"/>
              <a:endParaRPr lang="en-GB" sz="2000" dirty="0">
                <a:solidFill>
                  <a:srgbClr val="000000"/>
                </a:solidFill>
                <a:latin typeface="Segoe UI" panose="020B0502040204020203" pitchFamily="34" charset="0"/>
                <a:cs typeface="Segoe UI" panose="020B0502040204020203" pitchFamily="34" charset="0"/>
              </a:endParaRPr>
            </a:p>
          </p:txBody>
        </p:sp>
        <p:grpSp>
          <p:nvGrpSpPr>
            <p:cNvPr id="6" name="Group 5"/>
            <p:cNvGrpSpPr/>
            <p:nvPr/>
          </p:nvGrpSpPr>
          <p:grpSpPr>
            <a:xfrm>
              <a:off x="6277855" y="1058738"/>
              <a:ext cx="2259538" cy="1278423"/>
              <a:chOff x="1638481" y="2181712"/>
              <a:chExt cx="2259538" cy="1278423"/>
            </a:xfrm>
          </p:grpSpPr>
          <p:pic>
            <p:nvPicPr>
              <p:cNvPr id="133" name="Picture 132"/>
              <p:cNvPicPr>
                <a:picLocks noChangeAspect="1"/>
              </p:cNvPicPr>
              <p:nvPr/>
            </p:nvPicPr>
            <p:blipFill>
              <a:blip r:embed="rId3"/>
              <a:stretch>
                <a:fillRect/>
              </a:stretch>
            </p:blipFill>
            <p:spPr>
              <a:xfrm>
                <a:off x="1638481" y="2181712"/>
                <a:ext cx="2259538" cy="1278423"/>
              </a:xfrm>
              <a:prstGeom prst="rect">
                <a:avLst/>
              </a:prstGeom>
            </p:spPr>
          </p:pic>
          <p:grpSp>
            <p:nvGrpSpPr>
              <p:cNvPr id="134" name="Group 133"/>
              <p:cNvGrpSpPr>
                <a:grpSpLocks noChangeAspect="1"/>
              </p:cNvGrpSpPr>
              <p:nvPr/>
            </p:nvGrpSpPr>
            <p:grpSpPr>
              <a:xfrm>
                <a:off x="2308271" y="2479596"/>
                <a:ext cx="1025525" cy="793953"/>
                <a:chOff x="5345113" y="3798888"/>
                <a:chExt cx="431799" cy="345296"/>
              </a:xfrm>
            </p:grpSpPr>
            <p:sp>
              <p:nvSpPr>
                <p:cNvPr id="135" name="Freeform 134"/>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36" name="Freeform 135"/>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pic>
          <p:nvPicPr>
            <p:cNvPr id="7" name="Picture 6"/>
            <p:cNvPicPr>
              <a:picLocks noChangeAspect="1"/>
            </p:cNvPicPr>
            <p:nvPr/>
          </p:nvPicPr>
          <p:blipFill>
            <a:blip r:embed="rId4"/>
            <a:stretch>
              <a:fillRect/>
            </a:stretch>
          </p:blipFill>
          <p:spPr>
            <a:xfrm>
              <a:off x="480100" y="5527273"/>
              <a:ext cx="1851331" cy="768475"/>
            </a:xfrm>
            <a:prstGeom prst="rect">
              <a:avLst/>
            </a:prstGeom>
          </p:spPr>
        </p:pic>
        <p:grpSp>
          <p:nvGrpSpPr>
            <p:cNvPr id="8" name="Group 7"/>
            <p:cNvGrpSpPr/>
            <p:nvPr/>
          </p:nvGrpSpPr>
          <p:grpSpPr>
            <a:xfrm>
              <a:off x="1799986" y="1356622"/>
              <a:ext cx="3501920" cy="1080333"/>
              <a:chOff x="2405407" y="1356622"/>
              <a:chExt cx="3501920" cy="1080333"/>
            </a:xfrm>
          </p:grpSpPr>
          <p:grpSp>
            <p:nvGrpSpPr>
              <p:cNvPr id="46" name="Group 45"/>
              <p:cNvGrpSpPr>
                <a:grpSpLocks noChangeAspect="1"/>
              </p:cNvGrpSpPr>
              <p:nvPr/>
            </p:nvGrpSpPr>
            <p:grpSpPr bwMode="auto">
              <a:xfrm>
                <a:off x="2405407" y="1356622"/>
                <a:ext cx="736108" cy="1065152"/>
                <a:chOff x="5885" y="1065"/>
                <a:chExt cx="651" cy="942"/>
              </a:xfrm>
            </p:grpSpPr>
            <p:sp>
              <p:nvSpPr>
                <p:cNvPr id="91" name="AutoShape 10"/>
                <p:cNvSpPr>
                  <a:spLocks noChangeAspect="1" noChangeArrowheads="1" noTextEdit="1"/>
                </p:cNvSpPr>
                <p:nvPr/>
              </p:nvSpPr>
              <p:spPr bwMode="auto">
                <a:xfrm>
                  <a:off x="5885" y="1065"/>
                  <a:ext cx="651"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92" name="Freeform 91"/>
                <p:cNvSpPr>
                  <a:spLocks/>
                </p:cNvSpPr>
                <p:nvPr/>
              </p:nvSpPr>
              <p:spPr bwMode="auto">
                <a:xfrm>
                  <a:off x="5887" y="1281"/>
                  <a:ext cx="110" cy="126"/>
                </a:xfrm>
                <a:custGeom>
                  <a:avLst/>
                  <a:gdLst>
                    <a:gd name="T0" fmla="*/ 9 w 46"/>
                    <a:gd name="T1" fmla="*/ 53 h 53"/>
                    <a:gd name="T2" fmla="*/ 46 w 46"/>
                    <a:gd name="T3" fmla="*/ 53 h 53"/>
                    <a:gd name="T4" fmla="*/ 46 w 46"/>
                    <a:gd name="T5" fmla="*/ 0 h 53"/>
                    <a:gd name="T6" fmla="*/ 9 w 46"/>
                    <a:gd name="T7" fmla="*/ 0 h 53"/>
                    <a:gd name="T8" fmla="*/ 0 w 46"/>
                    <a:gd name="T9" fmla="*/ 9 h 53"/>
                    <a:gd name="T10" fmla="*/ 0 w 46"/>
                    <a:gd name="T11" fmla="*/ 44 h 53"/>
                    <a:gd name="T12" fmla="*/ 9 w 46"/>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46" h="53">
                      <a:moveTo>
                        <a:pt x="9" y="53"/>
                      </a:moveTo>
                      <a:cubicBezTo>
                        <a:pt x="46" y="53"/>
                        <a:pt x="46" y="53"/>
                        <a:pt x="46" y="53"/>
                      </a:cubicBezTo>
                      <a:cubicBezTo>
                        <a:pt x="46" y="0"/>
                        <a:pt x="46" y="0"/>
                        <a:pt x="46" y="0"/>
                      </a:cubicBezTo>
                      <a:cubicBezTo>
                        <a:pt x="9" y="0"/>
                        <a:pt x="9" y="0"/>
                        <a:pt x="9" y="0"/>
                      </a:cubicBezTo>
                      <a:cubicBezTo>
                        <a:pt x="4" y="0"/>
                        <a:pt x="0" y="4"/>
                        <a:pt x="0" y="9"/>
                      </a:cubicBezTo>
                      <a:cubicBezTo>
                        <a:pt x="0" y="44"/>
                        <a:pt x="0" y="44"/>
                        <a:pt x="0" y="44"/>
                      </a:cubicBezTo>
                      <a:cubicBezTo>
                        <a:pt x="0" y="49"/>
                        <a:pt x="4" y="53"/>
                        <a:pt x="9" y="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93" name="Rectangle 92"/>
                <p:cNvSpPr>
                  <a:spLocks noChangeArrowheads="1"/>
                </p:cNvSpPr>
                <p:nvPr/>
              </p:nvSpPr>
              <p:spPr bwMode="auto">
                <a:xfrm>
                  <a:off x="5928" y="1407"/>
                  <a:ext cx="40" cy="13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94" name="Rectangle 93"/>
                <p:cNvSpPr>
                  <a:spLocks noChangeArrowheads="1"/>
                </p:cNvSpPr>
                <p:nvPr/>
              </p:nvSpPr>
              <p:spPr bwMode="auto">
                <a:xfrm>
                  <a:off x="5928" y="1407"/>
                  <a:ext cx="40"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95" name="Rectangle 94"/>
                <p:cNvSpPr>
                  <a:spLocks noChangeArrowheads="1"/>
                </p:cNvSpPr>
                <p:nvPr/>
              </p:nvSpPr>
              <p:spPr bwMode="auto">
                <a:xfrm>
                  <a:off x="5928" y="1617"/>
                  <a:ext cx="40" cy="1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96" name="Rectangle 95"/>
                <p:cNvSpPr>
                  <a:spLocks noChangeArrowheads="1"/>
                </p:cNvSpPr>
                <p:nvPr/>
              </p:nvSpPr>
              <p:spPr bwMode="auto">
                <a:xfrm>
                  <a:off x="5928" y="1617"/>
                  <a:ext cx="40" cy="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97" name="Freeform 96"/>
                <p:cNvSpPr>
                  <a:spLocks/>
                </p:cNvSpPr>
                <p:nvPr/>
              </p:nvSpPr>
              <p:spPr bwMode="auto">
                <a:xfrm>
                  <a:off x="5902" y="1486"/>
                  <a:ext cx="93" cy="131"/>
                </a:xfrm>
                <a:custGeom>
                  <a:avLst/>
                  <a:gdLst>
                    <a:gd name="T0" fmla="*/ 39 w 39"/>
                    <a:gd name="T1" fmla="*/ 44 h 55"/>
                    <a:gd name="T2" fmla="*/ 28 w 39"/>
                    <a:gd name="T3" fmla="*/ 55 h 55"/>
                    <a:gd name="T4" fmla="*/ 11 w 39"/>
                    <a:gd name="T5" fmla="*/ 55 h 55"/>
                    <a:gd name="T6" fmla="*/ 0 w 39"/>
                    <a:gd name="T7" fmla="*/ 44 h 55"/>
                    <a:gd name="T8" fmla="*/ 0 w 39"/>
                    <a:gd name="T9" fmla="*/ 11 h 55"/>
                    <a:gd name="T10" fmla="*/ 11 w 39"/>
                    <a:gd name="T11" fmla="*/ 0 h 55"/>
                    <a:gd name="T12" fmla="*/ 28 w 39"/>
                    <a:gd name="T13" fmla="*/ 0 h 55"/>
                    <a:gd name="T14" fmla="*/ 39 w 39"/>
                    <a:gd name="T15" fmla="*/ 11 h 55"/>
                    <a:gd name="T16" fmla="*/ 39 w 39"/>
                    <a:gd name="T1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5">
                      <a:moveTo>
                        <a:pt x="39" y="44"/>
                      </a:moveTo>
                      <a:cubicBezTo>
                        <a:pt x="39" y="50"/>
                        <a:pt x="34" y="55"/>
                        <a:pt x="28" y="55"/>
                      </a:cubicBezTo>
                      <a:cubicBezTo>
                        <a:pt x="11" y="55"/>
                        <a:pt x="11" y="55"/>
                        <a:pt x="11" y="55"/>
                      </a:cubicBezTo>
                      <a:cubicBezTo>
                        <a:pt x="5" y="55"/>
                        <a:pt x="0" y="50"/>
                        <a:pt x="0" y="44"/>
                      </a:cubicBezTo>
                      <a:cubicBezTo>
                        <a:pt x="0" y="11"/>
                        <a:pt x="0" y="11"/>
                        <a:pt x="0" y="11"/>
                      </a:cubicBezTo>
                      <a:cubicBezTo>
                        <a:pt x="0" y="5"/>
                        <a:pt x="5" y="0"/>
                        <a:pt x="11" y="0"/>
                      </a:cubicBezTo>
                      <a:cubicBezTo>
                        <a:pt x="28" y="0"/>
                        <a:pt x="28" y="0"/>
                        <a:pt x="28" y="0"/>
                      </a:cubicBezTo>
                      <a:cubicBezTo>
                        <a:pt x="34" y="0"/>
                        <a:pt x="39" y="5"/>
                        <a:pt x="39" y="11"/>
                      </a:cubicBezTo>
                      <a:lnTo>
                        <a:pt x="39" y="4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98" name="Rectangle 97"/>
                <p:cNvSpPr>
                  <a:spLocks noChangeArrowheads="1"/>
                </p:cNvSpPr>
                <p:nvPr/>
              </p:nvSpPr>
              <p:spPr bwMode="auto">
                <a:xfrm>
                  <a:off x="6100" y="1476"/>
                  <a:ext cx="233" cy="12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99" name="Rectangle 98"/>
                <p:cNvSpPr>
                  <a:spLocks noChangeArrowheads="1"/>
                </p:cNvSpPr>
                <p:nvPr/>
              </p:nvSpPr>
              <p:spPr bwMode="auto">
                <a:xfrm>
                  <a:off x="6100" y="1450"/>
                  <a:ext cx="23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0" name="Rectangle 99"/>
                <p:cNvSpPr>
                  <a:spLocks noChangeArrowheads="1"/>
                </p:cNvSpPr>
                <p:nvPr/>
              </p:nvSpPr>
              <p:spPr bwMode="auto">
                <a:xfrm>
                  <a:off x="5997" y="1234"/>
                  <a:ext cx="429" cy="2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1" name="Freeform 100"/>
                <p:cNvSpPr>
                  <a:spLocks/>
                </p:cNvSpPr>
                <p:nvPr/>
              </p:nvSpPr>
              <p:spPr bwMode="auto">
                <a:xfrm>
                  <a:off x="6078" y="1101"/>
                  <a:ext cx="277" cy="140"/>
                </a:xfrm>
                <a:custGeom>
                  <a:avLst/>
                  <a:gdLst>
                    <a:gd name="T0" fmla="*/ 58 w 116"/>
                    <a:gd name="T1" fmla="*/ 0 h 59"/>
                    <a:gd name="T2" fmla="*/ 0 w 116"/>
                    <a:gd name="T3" fmla="*/ 59 h 59"/>
                    <a:gd name="T4" fmla="*/ 116 w 116"/>
                    <a:gd name="T5" fmla="*/ 59 h 59"/>
                    <a:gd name="T6" fmla="*/ 58 w 116"/>
                    <a:gd name="T7" fmla="*/ 0 h 59"/>
                  </a:gdLst>
                  <a:ahLst/>
                  <a:cxnLst>
                    <a:cxn ang="0">
                      <a:pos x="T0" y="T1"/>
                    </a:cxn>
                    <a:cxn ang="0">
                      <a:pos x="T2" y="T3"/>
                    </a:cxn>
                    <a:cxn ang="0">
                      <a:pos x="T4" y="T5"/>
                    </a:cxn>
                    <a:cxn ang="0">
                      <a:pos x="T6" y="T7"/>
                    </a:cxn>
                  </a:cxnLst>
                  <a:rect l="0" t="0" r="r" b="b"/>
                  <a:pathLst>
                    <a:path w="116" h="59">
                      <a:moveTo>
                        <a:pt x="58" y="0"/>
                      </a:moveTo>
                      <a:cubicBezTo>
                        <a:pt x="26" y="0"/>
                        <a:pt x="0" y="26"/>
                        <a:pt x="0" y="59"/>
                      </a:cubicBezTo>
                      <a:cubicBezTo>
                        <a:pt x="116" y="59"/>
                        <a:pt x="116" y="59"/>
                        <a:pt x="116" y="59"/>
                      </a:cubicBezTo>
                      <a:cubicBezTo>
                        <a:pt x="116" y="26"/>
                        <a:pt x="90" y="0"/>
                        <a:pt x="58"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2" name="Oval 101"/>
                <p:cNvSpPr>
                  <a:spLocks noChangeArrowheads="1"/>
                </p:cNvSpPr>
                <p:nvPr/>
              </p:nvSpPr>
              <p:spPr bwMode="auto">
                <a:xfrm>
                  <a:off x="6131" y="1167"/>
                  <a:ext cx="35" cy="36"/>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3" name="Oval 102"/>
                <p:cNvSpPr>
                  <a:spLocks noChangeArrowheads="1"/>
                </p:cNvSpPr>
                <p:nvPr/>
              </p:nvSpPr>
              <p:spPr bwMode="auto">
                <a:xfrm>
                  <a:off x="6267" y="1167"/>
                  <a:ext cx="35" cy="36"/>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4" name="Freeform 103"/>
                <p:cNvSpPr>
                  <a:spLocks/>
                </p:cNvSpPr>
                <p:nvPr/>
              </p:nvSpPr>
              <p:spPr bwMode="auto">
                <a:xfrm>
                  <a:off x="6090" y="1300"/>
                  <a:ext cx="243" cy="88"/>
                </a:xfrm>
                <a:custGeom>
                  <a:avLst/>
                  <a:gdLst>
                    <a:gd name="T0" fmla="*/ 102 w 102"/>
                    <a:gd name="T1" fmla="*/ 18 h 37"/>
                    <a:gd name="T2" fmla="*/ 83 w 102"/>
                    <a:gd name="T3" fmla="*/ 37 h 37"/>
                    <a:gd name="T4" fmla="*/ 19 w 102"/>
                    <a:gd name="T5" fmla="*/ 37 h 37"/>
                    <a:gd name="T6" fmla="*/ 0 w 102"/>
                    <a:gd name="T7" fmla="*/ 18 h 37"/>
                    <a:gd name="T8" fmla="*/ 0 w 102"/>
                    <a:gd name="T9" fmla="*/ 18 h 37"/>
                    <a:gd name="T10" fmla="*/ 19 w 102"/>
                    <a:gd name="T11" fmla="*/ 0 h 37"/>
                    <a:gd name="T12" fmla="*/ 83 w 102"/>
                    <a:gd name="T13" fmla="*/ 0 h 37"/>
                    <a:gd name="T14" fmla="*/ 102 w 102"/>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7">
                      <a:moveTo>
                        <a:pt x="102" y="18"/>
                      </a:moveTo>
                      <a:cubicBezTo>
                        <a:pt x="102" y="29"/>
                        <a:pt x="94" y="37"/>
                        <a:pt x="83" y="37"/>
                      </a:cubicBezTo>
                      <a:cubicBezTo>
                        <a:pt x="19" y="37"/>
                        <a:pt x="19" y="37"/>
                        <a:pt x="19" y="37"/>
                      </a:cubicBezTo>
                      <a:cubicBezTo>
                        <a:pt x="8" y="37"/>
                        <a:pt x="0" y="29"/>
                        <a:pt x="0" y="18"/>
                      </a:cubicBezTo>
                      <a:cubicBezTo>
                        <a:pt x="0" y="18"/>
                        <a:pt x="0" y="18"/>
                        <a:pt x="0" y="18"/>
                      </a:cubicBezTo>
                      <a:cubicBezTo>
                        <a:pt x="0" y="8"/>
                        <a:pt x="8" y="0"/>
                        <a:pt x="19" y="0"/>
                      </a:cubicBezTo>
                      <a:cubicBezTo>
                        <a:pt x="83" y="0"/>
                        <a:pt x="83" y="0"/>
                        <a:pt x="83" y="0"/>
                      </a:cubicBezTo>
                      <a:cubicBezTo>
                        <a:pt x="94" y="0"/>
                        <a:pt x="102" y="8"/>
                        <a:pt x="102"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5" name="Freeform 104"/>
                <p:cNvSpPr>
                  <a:spLocks/>
                </p:cNvSpPr>
                <p:nvPr/>
              </p:nvSpPr>
              <p:spPr bwMode="auto">
                <a:xfrm>
                  <a:off x="6207" y="1322"/>
                  <a:ext cx="9"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6" name="Freeform 105"/>
                <p:cNvSpPr>
                  <a:spLocks/>
                </p:cNvSpPr>
                <p:nvPr/>
              </p:nvSpPr>
              <p:spPr bwMode="auto">
                <a:xfrm>
                  <a:off x="6181" y="1322"/>
                  <a:ext cx="9"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7" name="Freeform 106"/>
                <p:cNvSpPr>
                  <a:spLocks/>
                </p:cNvSpPr>
                <p:nvPr/>
              </p:nvSpPr>
              <p:spPr bwMode="auto">
                <a:xfrm>
                  <a:off x="6152" y="1322"/>
                  <a:ext cx="12" cy="52"/>
                </a:xfrm>
                <a:custGeom>
                  <a:avLst/>
                  <a:gdLst>
                    <a:gd name="T0" fmla="*/ 5 w 5"/>
                    <a:gd name="T1" fmla="*/ 20 h 22"/>
                    <a:gd name="T2" fmla="*/ 3 w 5"/>
                    <a:gd name="T3" fmla="*/ 22 h 22"/>
                    <a:gd name="T4" fmla="*/ 3 w 5"/>
                    <a:gd name="T5" fmla="*/ 22 h 22"/>
                    <a:gd name="T6" fmla="*/ 0 w 5"/>
                    <a:gd name="T7" fmla="*/ 20 h 22"/>
                    <a:gd name="T8" fmla="*/ 0 w 5"/>
                    <a:gd name="T9" fmla="*/ 2 h 22"/>
                    <a:gd name="T10" fmla="*/ 3 w 5"/>
                    <a:gd name="T11" fmla="*/ 0 h 22"/>
                    <a:gd name="T12" fmla="*/ 3 w 5"/>
                    <a:gd name="T13" fmla="*/ 0 h 22"/>
                    <a:gd name="T14" fmla="*/ 5 w 5"/>
                    <a:gd name="T15" fmla="*/ 2 h 22"/>
                    <a:gd name="T16" fmla="*/ 5 w 5"/>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2">
                      <a:moveTo>
                        <a:pt x="5" y="20"/>
                      </a:moveTo>
                      <a:cubicBezTo>
                        <a:pt x="5" y="21"/>
                        <a:pt x="4" y="22"/>
                        <a:pt x="3" y="22"/>
                      </a:cubicBezTo>
                      <a:cubicBezTo>
                        <a:pt x="3" y="22"/>
                        <a:pt x="3" y="22"/>
                        <a:pt x="3" y="22"/>
                      </a:cubicBezTo>
                      <a:cubicBezTo>
                        <a:pt x="1" y="22"/>
                        <a:pt x="0" y="21"/>
                        <a:pt x="0" y="20"/>
                      </a:cubicBezTo>
                      <a:cubicBezTo>
                        <a:pt x="0" y="2"/>
                        <a:pt x="0" y="2"/>
                        <a:pt x="0" y="2"/>
                      </a:cubicBezTo>
                      <a:cubicBezTo>
                        <a:pt x="0" y="1"/>
                        <a:pt x="1" y="0"/>
                        <a:pt x="3" y="0"/>
                      </a:cubicBezTo>
                      <a:cubicBezTo>
                        <a:pt x="3" y="0"/>
                        <a:pt x="3" y="0"/>
                        <a:pt x="3" y="0"/>
                      </a:cubicBezTo>
                      <a:cubicBezTo>
                        <a:pt x="4" y="0"/>
                        <a:pt x="5" y="1"/>
                        <a:pt x="5" y="2"/>
                      </a:cubicBezTo>
                      <a:lnTo>
                        <a:pt x="5"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8" name="Freeform 107"/>
                <p:cNvSpPr>
                  <a:spLocks/>
                </p:cNvSpPr>
                <p:nvPr/>
              </p:nvSpPr>
              <p:spPr bwMode="auto">
                <a:xfrm>
                  <a:off x="6126" y="1322"/>
                  <a:ext cx="9"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09" name="Freeform 108"/>
                <p:cNvSpPr>
                  <a:spLocks/>
                </p:cNvSpPr>
                <p:nvPr/>
              </p:nvSpPr>
              <p:spPr bwMode="auto">
                <a:xfrm>
                  <a:off x="6288" y="1322"/>
                  <a:ext cx="10"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0" name="Freeform 109"/>
                <p:cNvSpPr>
                  <a:spLocks/>
                </p:cNvSpPr>
                <p:nvPr/>
              </p:nvSpPr>
              <p:spPr bwMode="auto">
                <a:xfrm>
                  <a:off x="6259" y="1322"/>
                  <a:ext cx="12" cy="52"/>
                </a:xfrm>
                <a:custGeom>
                  <a:avLst/>
                  <a:gdLst>
                    <a:gd name="T0" fmla="*/ 5 w 5"/>
                    <a:gd name="T1" fmla="*/ 20 h 22"/>
                    <a:gd name="T2" fmla="*/ 3 w 5"/>
                    <a:gd name="T3" fmla="*/ 22 h 22"/>
                    <a:gd name="T4" fmla="*/ 3 w 5"/>
                    <a:gd name="T5" fmla="*/ 22 h 22"/>
                    <a:gd name="T6" fmla="*/ 0 w 5"/>
                    <a:gd name="T7" fmla="*/ 20 h 22"/>
                    <a:gd name="T8" fmla="*/ 0 w 5"/>
                    <a:gd name="T9" fmla="*/ 2 h 22"/>
                    <a:gd name="T10" fmla="*/ 3 w 5"/>
                    <a:gd name="T11" fmla="*/ 0 h 22"/>
                    <a:gd name="T12" fmla="*/ 3 w 5"/>
                    <a:gd name="T13" fmla="*/ 0 h 22"/>
                    <a:gd name="T14" fmla="*/ 5 w 5"/>
                    <a:gd name="T15" fmla="*/ 2 h 22"/>
                    <a:gd name="T16" fmla="*/ 5 w 5"/>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2">
                      <a:moveTo>
                        <a:pt x="5" y="20"/>
                      </a:moveTo>
                      <a:cubicBezTo>
                        <a:pt x="5" y="21"/>
                        <a:pt x="4" y="22"/>
                        <a:pt x="3" y="22"/>
                      </a:cubicBezTo>
                      <a:cubicBezTo>
                        <a:pt x="3" y="22"/>
                        <a:pt x="3" y="22"/>
                        <a:pt x="3" y="22"/>
                      </a:cubicBezTo>
                      <a:cubicBezTo>
                        <a:pt x="1" y="22"/>
                        <a:pt x="0" y="21"/>
                        <a:pt x="0" y="20"/>
                      </a:cubicBezTo>
                      <a:cubicBezTo>
                        <a:pt x="0" y="2"/>
                        <a:pt x="0" y="2"/>
                        <a:pt x="0" y="2"/>
                      </a:cubicBezTo>
                      <a:cubicBezTo>
                        <a:pt x="0" y="1"/>
                        <a:pt x="1" y="0"/>
                        <a:pt x="3" y="0"/>
                      </a:cubicBezTo>
                      <a:cubicBezTo>
                        <a:pt x="3" y="0"/>
                        <a:pt x="3" y="0"/>
                        <a:pt x="3" y="0"/>
                      </a:cubicBezTo>
                      <a:cubicBezTo>
                        <a:pt x="4" y="0"/>
                        <a:pt x="5" y="1"/>
                        <a:pt x="5" y="2"/>
                      </a:cubicBezTo>
                      <a:lnTo>
                        <a:pt x="5"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1" name="Freeform 110"/>
                <p:cNvSpPr>
                  <a:spLocks/>
                </p:cNvSpPr>
                <p:nvPr/>
              </p:nvSpPr>
              <p:spPr bwMode="auto">
                <a:xfrm>
                  <a:off x="6233" y="1322"/>
                  <a:ext cx="10"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2" name="Freeform 111"/>
                <p:cNvSpPr>
                  <a:spLocks/>
                </p:cNvSpPr>
                <p:nvPr/>
              </p:nvSpPr>
              <p:spPr bwMode="auto">
                <a:xfrm>
                  <a:off x="6047" y="1588"/>
                  <a:ext cx="329" cy="93"/>
                </a:xfrm>
                <a:custGeom>
                  <a:avLst/>
                  <a:gdLst>
                    <a:gd name="T0" fmla="*/ 11 w 138"/>
                    <a:gd name="T1" fmla="*/ 39 h 39"/>
                    <a:gd name="T2" fmla="*/ 0 w 138"/>
                    <a:gd name="T3" fmla="*/ 28 h 39"/>
                    <a:gd name="T4" fmla="*/ 0 w 138"/>
                    <a:gd name="T5" fmla="*/ 11 h 39"/>
                    <a:gd name="T6" fmla="*/ 11 w 138"/>
                    <a:gd name="T7" fmla="*/ 0 h 39"/>
                    <a:gd name="T8" fmla="*/ 127 w 138"/>
                    <a:gd name="T9" fmla="*/ 0 h 39"/>
                    <a:gd name="T10" fmla="*/ 138 w 138"/>
                    <a:gd name="T11" fmla="*/ 11 h 39"/>
                    <a:gd name="T12" fmla="*/ 138 w 138"/>
                    <a:gd name="T13" fmla="*/ 28 h 39"/>
                    <a:gd name="T14" fmla="*/ 127 w 138"/>
                    <a:gd name="T15" fmla="*/ 39 h 39"/>
                    <a:gd name="T16" fmla="*/ 11 w 138"/>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39">
                      <a:moveTo>
                        <a:pt x="11" y="39"/>
                      </a:moveTo>
                      <a:cubicBezTo>
                        <a:pt x="5" y="39"/>
                        <a:pt x="0" y="34"/>
                        <a:pt x="0" y="28"/>
                      </a:cubicBezTo>
                      <a:cubicBezTo>
                        <a:pt x="0" y="11"/>
                        <a:pt x="0" y="11"/>
                        <a:pt x="0" y="11"/>
                      </a:cubicBezTo>
                      <a:cubicBezTo>
                        <a:pt x="0" y="5"/>
                        <a:pt x="5" y="0"/>
                        <a:pt x="11" y="0"/>
                      </a:cubicBezTo>
                      <a:cubicBezTo>
                        <a:pt x="127" y="0"/>
                        <a:pt x="127" y="0"/>
                        <a:pt x="127" y="0"/>
                      </a:cubicBezTo>
                      <a:cubicBezTo>
                        <a:pt x="133" y="0"/>
                        <a:pt x="138" y="5"/>
                        <a:pt x="138" y="11"/>
                      </a:cubicBezTo>
                      <a:cubicBezTo>
                        <a:pt x="138" y="28"/>
                        <a:pt x="138" y="28"/>
                        <a:pt x="138" y="28"/>
                      </a:cubicBezTo>
                      <a:cubicBezTo>
                        <a:pt x="138" y="34"/>
                        <a:pt x="133" y="39"/>
                        <a:pt x="127" y="39"/>
                      </a:cubicBezTo>
                      <a:lnTo>
                        <a:pt x="11" y="3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3" name="Rectangle 112"/>
                <p:cNvSpPr>
                  <a:spLocks noChangeArrowheads="1"/>
                </p:cNvSpPr>
                <p:nvPr/>
              </p:nvSpPr>
              <p:spPr bwMode="auto">
                <a:xfrm>
                  <a:off x="6104" y="1681"/>
                  <a:ext cx="43" cy="2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4" name="Rectangle 113"/>
                <p:cNvSpPr>
                  <a:spLocks noChangeArrowheads="1"/>
                </p:cNvSpPr>
                <p:nvPr/>
              </p:nvSpPr>
              <p:spPr bwMode="auto">
                <a:xfrm>
                  <a:off x="6104" y="1681"/>
                  <a:ext cx="43" cy="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5" name="Rectangle 114"/>
                <p:cNvSpPr>
                  <a:spLocks noChangeArrowheads="1"/>
                </p:cNvSpPr>
                <p:nvPr/>
              </p:nvSpPr>
              <p:spPr bwMode="auto">
                <a:xfrm>
                  <a:off x="6293" y="1681"/>
                  <a:ext cx="43" cy="2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6" name="Rectangle 115"/>
                <p:cNvSpPr>
                  <a:spLocks noChangeArrowheads="1"/>
                </p:cNvSpPr>
                <p:nvPr/>
              </p:nvSpPr>
              <p:spPr bwMode="auto">
                <a:xfrm>
                  <a:off x="6293" y="1681"/>
                  <a:ext cx="43" cy="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7" name="Freeform 116"/>
                <p:cNvSpPr>
                  <a:spLocks/>
                </p:cNvSpPr>
                <p:nvPr/>
              </p:nvSpPr>
              <p:spPr bwMode="auto">
                <a:xfrm>
                  <a:off x="6364" y="1170"/>
                  <a:ext cx="27" cy="49"/>
                </a:xfrm>
                <a:custGeom>
                  <a:avLst/>
                  <a:gdLst>
                    <a:gd name="T0" fmla="*/ 0 w 11"/>
                    <a:gd name="T1" fmla="*/ 0 h 21"/>
                    <a:gd name="T2" fmla="*/ 0 w 11"/>
                    <a:gd name="T3" fmla="*/ 0 h 21"/>
                    <a:gd name="T4" fmla="*/ 0 w 11"/>
                    <a:gd name="T5" fmla="*/ 21 h 21"/>
                    <a:gd name="T6" fmla="*/ 0 w 11"/>
                    <a:gd name="T7" fmla="*/ 21 h 21"/>
                    <a:gd name="T8" fmla="*/ 11 w 11"/>
                    <a:gd name="T9" fmla="*/ 11 h 21"/>
                    <a:gd name="T10" fmla="*/ 0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0" y="0"/>
                      </a:moveTo>
                      <a:cubicBezTo>
                        <a:pt x="0" y="0"/>
                        <a:pt x="0" y="0"/>
                        <a:pt x="0" y="0"/>
                      </a:cubicBezTo>
                      <a:cubicBezTo>
                        <a:pt x="0" y="21"/>
                        <a:pt x="0" y="21"/>
                        <a:pt x="0" y="21"/>
                      </a:cubicBezTo>
                      <a:cubicBezTo>
                        <a:pt x="0" y="21"/>
                        <a:pt x="0" y="21"/>
                        <a:pt x="0" y="21"/>
                      </a:cubicBezTo>
                      <a:cubicBezTo>
                        <a:pt x="6" y="21"/>
                        <a:pt x="11" y="16"/>
                        <a:pt x="11" y="11"/>
                      </a:cubicBezTo>
                      <a:cubicBezTo>
                        <a:pt x="11" y="5"/>
                        <a:pt x="6"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8" name="Rectangle 117"/>
                <p:cNvSpPr>
                  <a:spLocks noChangeArrowheads="1"/>
                </p:cNvSpPr>
                <p:nvPr/>
              </p:nvSpPr>
              <p:spPr bwMode="auto">
                <a:xfrm>
                  <a:off x="6364" y="1065"/>
                  <a:ext cx="7" cy="13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19" name="Freeform 118"/>
                <p:cNvSpPr>
                  <a:spLocks/>
                </p:cNvSpPr>
                <p:nvPr/>
              </p:nvSpPr>
              <p:spPr bwMode="auto">
                <a:xfrm>
                  <a:off x="6042" y="1170"/>
                  <a:ext cx="27" cy="49"/>
                </a:xfrm>
                <a:custGeom>
                  <a:avLst/>
                  <a:gdLst>
                    <a:gd name="T0" fmla="*/ 11 w 11"/>
                    <a:gd name="T1" fmla="*/ 0 h 21"/>
                    <a:gd name="T2" fmla="*/ 11 w 11"/>
                    <a:gd name="T3" fmla="*/ 0 h 21"/>
                    <a:gd name="T4" fmla="*/ 11 w 11"/>
                    <a:gd name="T5" fmla="*/ 21 h 21"/>
                    <a:gd name="T6" fmla="*/ 11 w 11"/>
                    <a:gd name="T7" fmla="*/ 21 h 21"/>
                    <a:gd name="T8" fmla="*/ 0 w 11"/>
                    <a:gd name="T9" fmla="*/ 11 h 21"/>
                    <a:gd name="T10" fmla="*/ 11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0"/>
                        <a:pt x="11" y="0"/>
                        <a:pt x="11" y="0"/>
                      </a:cubicBezTo>
                      <a:cubicBezTo>
                        <a:pt x="11" y="21"/>
                        <a:pt x="11" y="21"/>
                        <a:pt x="11" y="21"/>
                      </a:cubicBezTo>
                      <a:cubicBezTo>
                        <a:pt x="11" y="21"/>
                        <a:pt x="11" y="21"/>
                        <a:pt x="11" y="21"/>
                      </a:cubicBezTo>
                      <a:cubicBezTo>
                        <a:pt x="5" y="21"/>
                        <a:pt x="0" y="16"/>
                        <a:pt x="0" y="11"/>
                      </a:cubicBezTo>
                      <a:cubicBezTo>
                        <a:pt x="0" y="5"/>
                        <a:pt x="5" y="0"/>
                        <a:pt x="1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0" name="Rectangle 119"/>
                <p:cNvSpPr>
                  <a:spLocks noChangeArrowheads="1"/>
                </p:cNvSpPr>
                <p:nvPr/>
              </p:nvSpPr>
              <p:spPr bwMode="auto">
                <a:xfrm>
                  <a:off x="6061" y="1065"/>
                  <a:ext cx="8" cy="13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1" name="Freeform 120"/>
                <p:cNvSpPr>
                  <a:spLocks/>
                </p:cNvSpPr>
                <p:nvPr/>
              </p:nvSpPr>
              <p:spPr bwMode="auto">
                <a:xfrm>
                  <a:off x="6061" y="1938"/>
                  <a:ext cx="132" cy="45"/>
                </a:xfrm>
                <a:custGeom>
                  <a:avLst/>
                  <a:gdLst>
                    <a:gd name="T0" fmla="*/ 55 w 55"/>
                    <a:gd name="T1" fmla="*/ 19 h 19"/>
                    <a:gd name="T2" fmla="*/ 34 w 55"/>
                    <a:gd name="T3" fmla="*/ 0 h 19"/>
                    <a:gd name="T4" fmla="*/ 20 w 55"/>
                    <a:gd name="T5" fmla="*/ 0 h 19"/>
                    <a:gd name="T6" fmla="*/ 0 w 55"/>
                    <a:gd name="T7" fmla="*/ 19 h 19"/>
                    <a:gd name="T8" fmla="*/ 55 w 55"/>
                    <a:gd name="T9" fmla="*/ 19 h 19"/>
                  </a:gdLst>
                  <a:ahLst/>
                  <a:cxnLst>
                    <a:cxn ang="0">
                      <a:pos x="T0" y="T1"/>
                    </a:cxn>
                    <a:cxn ang="0">
                      <a:pos x="T2" y="T3"/>
                    </a:cxn>
                    <a:cxn ang="0">
                      <a:pos x="T4" y="T5"/>
                    </a:cxn>
                    <a:cxn ang="0">
                      <a:pos x="T6" y="T7"/>
                    </a:cxn>
                    <a:cxn ang="0">
                      <a:pos x="T8" y="T9"/>
                    </a:cxn>
                  </a:cxnLst>
                  <a:rect l="0" t="0" r="r" b="b"/>
                  <a:pathLst>
                    <a:path w="55" h="19">
                      <a:moveTo>
                        <a:pt x="55" y="19"/>
                      </a:moveTo>
                      <a:cubicBezTo>
                        <a:pt x="54" y="8"/>
                        <a:pt x="45" y="0"/>
                        <a:pt x="34" y="0"/>
                      </a:cubicBezTo>
                      <a:cubicBezTo>
                        <a:pt x="20" y="0"/>
                        <a:pt x="20" y="0"/>
                        <a:pt x="20" y="0"/>
                      </a:cubicBezTo>
                      <a:cubicBezTo>
                        <a:pt x="9" y="0"/>
                        <a:pt x="0" y="8"/>
                        <a:pt x="0" y="19"/>
                      </a:cubicBezTo>
                      <a:lnTo>
                        <a:pt x="55" y="1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2" name="Rectangle 121"/>
                <p:cNvSpPr>
                  <a:spLocks noChangeArrowheads="1"/>
                </p:cNvSpPr>
                <p:nvPr/>
              </p:nvSpPr>
              <p:spPr bwMode="auto">
                <a:xfrm>
                  <a:off x="6061" y="1983"/>
                  <a:ext cx="132"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3" name="Freeform 122"/>
                <p:cNvSpPr>
                  <a:spLocks/>
                </p:cNvSpPr>
                <p:nvPr/>
              </p:nvSpPr>
              <p:spPr bwMode="auto">
                <a:xfrm>
                  <a:off x="6247" y="1938"/>
                  <a:ext cx="132" cy="45"/>
                </a:xfrm>
                <a:custGeom>
                  <a:avLst/>
                  <a:gdLst>
                    <a:gd name="T0" fmla="*/ 55 w 55"/>
                    <a:gd name="T1" fmla="*/ 19 h 19"/>
                    <a:gd name="T2" fmla="*/ 35 w 55"/>
                    <a:gd name="T3" fmla="*/ 0 h 19"/>
                    <a:gd name="T4" fmla="*/ 20 w 55"/>
                    <a:gd name="T5" fmla="*/ 0 h 19"/>
                    <a:gd name="T6" fmla="*/ 0 w 55"/>
                    <a:gd name="T7" fmla="*/ 19 h 19"/>
                    <a:gd name="T8" fmla="*/ 55 w 55"/>
                    <a:gd name="T9" fmla="*/ 19 h 19"/>
                  </a:gdLst>
                  <a:ahLst/>
                  <a:cxnLst>
                    <a:cxn ang="0">
                      <a:pos x="T0" y="T1"/>
                    </a:cxn>
                    <a:cxn ang="0">
                      <a:pos x="T2" y="T3"/>
                    </a:cxn>
                    <a:cxn ang="0">
                      <a:pos x="T4" y="T5"/>
                    </a:cxn>
                    <a:cxn ang="0">
                      <a:pos x="T6" y="T7"/>
                    </a:cxn>
                    <a:cxn ang="0">
                      <a:pos x="T8" y="T9"/>
                    </a:cxn>
                  </a:cxnLst>
                  <a:rect l="0" t="0" r="r" b="b"/>
                  <a:pathLst>
                    <a:path w="55" h="19">
                      <a:moveTo>
                        <a:pt x="55" y="19"/>
                      </a:moveTo>
                      <a:cubicBezTo>
                        <a:pt x="55" y="8"/>
                        <a:pt x="46" y="0"/>
                        <a:pt x="35" y="0"/>
                      </a:cubicBezTo>
                      <a:cubicBezTo>
                        <a:pt x="20" y="0"/>
                        <a:pt x="20" y="0"/>
                        <a:pt x="20" y="0"/>
                      </a:cubicBezTo>
                      <a:cubicBezTo>
                        <a:pt x="10" y="0"/>
                        <a:pt x="1" y="8"/>
                        <a:pt x="0" y="19"/>
                      </a:cubicBezTo>
                      <a:lnTo>
                        <a:pt x="55" y="1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4" name="Rectangle 123"/>
                <p:cNvSpPr>
                  <a:spLocks noChangeArrowheads="1"/>
                </p:cNvSpPr>
                <p:nvPr/>
              </p:nvSpPr>
              <p:spPr bwMode="auto">
                <a:xfrm>
                  <a:off x="6247" y="1983"/>
                  <a:ext cx="132"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5" name="Freeform 124"/>
                <p:cNvSpPr>
                  <a:spLocks/>
                </p:cNvSpPr>
                <p:nvPr/>
              </p:nvSpPr>
              <p:spPr bwMode="auto">
                <a:xfrm>
                  <a:off x="5885" y="1693"/>
                  <a:ext cx="126" cy="107"/>
                </a:xfrm>
                <a:custGeom>
                  <a:avLst/>
                  <a:gdLst>
                    <a:gd name="T0" fmla="*/ 17 w 53"/>
                    <a:gd name="T1" fmla="*/ 36 h 45"/>
                    <a:gd name="T2" fmla="*/ 13 w 53"/>
                    <a:gd name="T3" fmla="*/ 27 h 45"/>
                    <a:gd name="T4" fmla="*/ 27 w 53"/>
                    <a:gd name="T5" fmla="*/ 13 h 45"/>
                    <a:gd name="T6" fmla="*/ 40 w 53"/>
                    <a:gd name="T7" fmla="*/ 27 h 45"/>
                    <a:gd name="T8" fmla="*/ 36 w 53"/>
                    <a:gd name="T9" fmla="*/ 36 h 45"/>
                    <a:gd name="T10" fmla="*/ 45 w 53"/>
                    <a:gd name="T11" fmla="*/ 45 h 45"/>
                    <a:gd name="T12" fmla="*/ 53 w 53"/>
                    <a:gd name="T13" fmla="*/ 27 h 45"/>
                    <a:gd name="T14" fmla="*/ 27 w 53"/>
                    <a:gd name="T15" fmla="*/ 0 h 45"/>
                    <a:gd name="T16" fmla="*/ 0 w 53"/>
                    <a:gd name="T17" fmla="*/ 27 h 45"/>
                    <a:gd name="T18" fmla="*/ 8 w 53"/>
                    <a:gd name="T19" fmla="*/ 45 h 45"/>
                    <a:gd name="T20" fmla="*/ 17 w 53"/>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5">
                      <a:moveTo>
                        <a:pt x="17" y="36"/>
                      </a:moveTo>
                      <a:cubicBezTo>
                        <a:pt x="15" y="34"/>
                        <a:pt x="13" y="30"/>
                        <a:pt x="13" y="27"/>
                      </a:cubicBezTo>
                      <a:cubicBezTo>
                        <a:pt x="13" y="19"/>
                        <a:pt x="19" y="13"/>
                        <a:pt x="27" y="13"/>
                      </a:cubicBezTo>
                      <a:cubicBezTo>
                        <a:pt x="34" y="13"/>
                        <a:pt x="40" y="19"/>
                        <a:pt x="40" y="27"/>
                      </a:cubicBezTo>
                      <a:cubicBezTo>
                        <a:pt x="40" y="30"/>
                        <a:pt x="38" y="33"/>
                        <a:pt x="36" y="36"/>
                      </a:cubicBezTo>
                      <a:cubicBezTo>
                        <a:pt x="45" y="45"/>
                        <a:pt x="45" y="45"/>
                        <a:pt x="45" y="45"/>
                      </a:cubicBezTo>
                      <a:cubicBezTo>
                        <a:pt x="50" y="40"/>
                        <a:pt x="53" y="34"/>
                        <a:pt x="53" y="27"/>
                      </a:cubicBezTo>
                      <a:cubicBezTo>
                        <a:pt x="53" y="12"/>
                        <a:pt x="41" y="0"/>
                        <a:pt x="27" y="0"/>
                      </a:cubicBezTo>
                      <a:cubicBezTo>
                        <a:pt x="12" y="0"/>
                        <a:pt x="0" y="12"/>
                        <a:pt x="0" y="27"/>
                      </a:cubicBezTo>
                      <a:cubicBezTo>
                        <a:pt x="0" y="34"/>
                        <a:pt x="3" y="41"/>
                        <a:pt x="8" y="45"/>
                      </a:cubicBezTo>
                      <a:lnTo>
                        <a:pt x="17" y="3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6" name="Freeform 125"/>
                <p:cNvSpPr>
                  <a:spLocks/>
                </p:cNvSpPr>
                <p:nvPr/>
              </p:nvSpPr>
              <p:spPr bwMode="auto">
                <a:xfrm>
                  <a:off x="6424" y="1281"/>
                  <a:ext cx="110" cy="126"/>
                </a:xfrm>
                <a:custGeom>
                  <a:avLst/>
                  <a:gdLst>
                    <a:gd name="T0" fmla="*/ 37 w 46"/>
                    <a:gd name="T1" fmla="*/ 53 h 53"/>
                    <a:gd name="T2" fmla="*/ 0 w 46"/>
                    <a:gd name="T3" fmla="*/ 53 h 53"/>
                    <a:gd name="T4" fmla="*/ 0 w 46"/>
                    <a:gd name="T5" fmla="*/ 0 h 53"/>
                    <a:gd name="T6" fmla="*/ 37 w 46"/>
                    <a:gd name="T7" fmla="*/ 0 h 53"/>
                    <a:gd name="T8" fmla="*/ 46 w 46"/>
                    <a:gd name="T9" fmla="*/ 9 h 53"/>
                    <a:gd name="T10" fmla="*/ 46 w 46"/>
                    <a:gd name="T11" fmla="*/ 44 h 53"/>
                    <a:gd name="T12" fmla="*/ 37 w 46"/>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46" h="53">
                      <a:moveTo>
                        <a:pt x="37" y="53"/>
                      </a:moveTo>
                      <a:cubicBezTo>
                        <a:pt x="0" y="53"/>
                        <a:pt x="0" y="53"/>
                        <a:pt x="0" y="53"/>
                      </a:cubicBezTo>
                      <a:cubicBezTo>
                        <a:pt x="0" y="0"/>
                        <a:pt x="0" y="0"/>
                        <a:pt x="0" y="0"/>
                      </a:cubicBezTo>
                      <a:cubicBezTo>
                        <a:pt x="37" y="0"/>
                        <a:pt x="37" y="0"/>
                        <a:pt x="37" y="0"/>
                      </a:cubicBezTo>
                      <a:cubicBezTo>
                        <a:pt x="42" y="0"/>
                        <a:pt x="46" y="4"/>
                        <a:pt x="46" y="9"/>
                      </a:cubicBezTo>
                      <a:cubicBezTo>
                        <a:pt x="46" y="44"/>
                        <a:pt x="46" y="44"/>
                        <a:pt x="46" y="44"/>
                      </a:cubicBezTo>
                      <a:cubicBezTo>
                        <a:pt x="46" y="49"/>
                        <a:pt x="42" y="53"/>
                        <a:pt x="37" y="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7" name="Rectangle 126"/>
                <p:cNvSpPr>
                  <a:spLocks noChangeArrowheads="1"/>
                </p:cNvSpPr>
                <p:nvPr/>
              </p:nvSpPr>
              <p:spPr bwMode="auto">
                <a:xfrm>
                  <a:off x="6453" y="1407"/>
                  <a:ext cx="40" cy="13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8" name="Rectangle 127"/>
                <p:cNvSpPr>
                  <a:spLocks noChangeArrowheads="1"/>
                </p:cNvSpPr>
                <p:nvPr/>
              </p:nvSpPr>
              <p:spPr bwMode="auto">
                <a:xfrm>
                  <a:off x="6453" y="1407"/>
                  <a:ext cx="40"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29" name="Rectangle 128"/>
                <p:cNvSpPr>
                  <a:spLocks noChangeArrowheads="1"/>
                </p:cNvSpPr>
                <p:nvPr/>
              </p:nvSpPr>
              <p:spPr bwMode="auto">
                <a:xfrm>
                  <a:off x="6453" y="1617"/>
                  <a:ext cx="40" cy="1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30" name="Rectangle 129"/>
                <p:cNvSpPr>
                  <a:spLocks noChangeArrowheads="1"/>
                </p:cNvSpPr>
                <p:nvPr/>
              </p:nvSpPr>
              <p:spPr bwMode="auto">
                <a:xfrm>
                  <a:off x="6453" y="1617"/>
                  <a:ext cx="40" cy="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31" name="Freeform 130"/>
                <p:cNvSpPr>
                  <a:spLocks/>
                </p:cNvSpPr>
                <p:nvPr/>
              </p:nvSpPr>
              <p:spPr bwMode="auto">
                <a:xfrm>
                  <a:off x="6426" y="1486"/>
                  <a:ext cx="93" cy="131"/>
                </a:xfrm>
                <a:custGeom>
                  <a:avLst/>
                  <a:gdLst>
                    <a:gd name="T0" fmla="*/ 0 w 39"/>
                    <a:gd name="T1" fmla="*/ 44 h 55"/>
                    <a:gd name="T2" fmla="*/ 11 w 39"/>
                    <a:gd name="T3" fmla="*/ 55 h 55"/>
                    <a:gd name="T4" fmla="*/ 28 w 39"/>
                    <a:gd name="T5" fmla="*/ 55 h 55"/>
                    <a:gd name="T6" fmla="*/ 39 w 39"/>
                    <a:gd name="T7" fmla="*/ 44 h 55"/>
                    <a:gd name="T8" fmla="*/ 39 w 39"/>
                    <a:gd name="T9" fmla="*/ 11 h 55"/>
                    <a:gd name="T10" fmla="*/ 28 w 39"/>
                    <a:gd name="T11" fmla="*/ 0 h 55"/>
                    <a:gd name="T12" fmla="*/ 11 w 39"/>
                    <a:gd name="T13" fmla="*/ 0 h 55"/>
                    <a:gd name="T14" fmla="*/ 0 w 39"/>
                    <a:gd name="T15" fmla="*/ 11 h 55"/>
                    <a:gd name="T16" fmla="*/ 0 w 39"/>
                    <a:gd name="T1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5">
                      <a:moveTo>
                        <a:pt x="0" y="44"/>
                      </a:moveTo>
                      <a:cubicBezTo>
                        <a:pt x="0" y="50"/>
                        <a:pt x="5" y="55"/>
                        <a:pt x="11" y="55"/>
                      </a:cubicBezTo>
                      <a:cubicBezTo>
                        <a:pt x="28" y="55"/>
                        <a:pt x="28" y="55"/>
                        <a:pt x="28" y="55"/>
                      </a:cubicBezTo>
                      <a:cubicBezTo>
                        <a:pt x="34" y="55"/>
                        <a:pt x="39" y="50"/>
                        <a:pt x="39" y="44"/>
                      </a:cubicBezTo>
                      <a:cubicBezTo>
                        <a:pt x="39" y="11"/>
                        <a:pt x="39" y="11"/>
                        <a:pt x="39" y="11"/>
                      </a:cubicBezTo>
                      <a:cubicBezTo>
                        <a:pt x="39" y="5"/>
                        <a:pt x="34" y="0"/>
                        <a:pt x="28" y="0"/>
                      </a:cubicBezTo>
                      <a:cubicBezTo>
                        <a:pt x="11" y="0"/>
                        <a:pt x="11" y="0"/>
                        <a:pt x="11" y="0"/>
                      </a:cubicBezTo>
                      <a:cubicBezTo>
                        <a:pt x="5" y="0"/>
                        <a:pt x="0" y="5"/>
                        <a:pt x="0" y="11"/>
                      </a:cubicBezTo>
                      <a:lnTo>
                        <a:pt x="0" y="4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32" name="Freeform 131"/>
                <p:cNvSpPr>
                  <a:spLocks/>
                </p:cNvSpPr>
                <p:nvPr/>
              </p:nvSpPr>
              <p:spPr bwMode="auto">
                <a:xfrm>
                  <a:off x="6410" y="1693"/>
                  <a:ext cx="126" cy="107"/>
                </a:xfrm>
                <a:custGeom>
                  <a:avLst/>
                  <a:gdLst>
                    <a:gd name="T0" fmla="*/ 36 w 53"/>
                    <a:gd name="T1" fmla="*/ 36 h 45"/>
                    <a:gd name="T2" fmla="*/ 40 w 53"/>
                    <a:gd name="T3" fmla="*/ 27 h 45"/>
                    <a:gd name="T4" fmla="*/ 27 w 53"/>
                    <a:gd name="T5" fmla="*/ 13 h 45"/>
                    <a:gd name="T6" fmla="*/ 13 w 53"/>
                    <a:gd name="T7" fmla="*/ 27 h 45"/>
                    <a:gd name="T8" fmla="*/ 17 w 53"/>
                    <a:gd name="T9" fmla="*/ 36 h 45"/>
                    <a:gd name="T10" fmla="*/ 8 w 53"/>
                    <a:gd name="T11" fmla="*/ 45 h 45"/>
                    <a:gd name="T12" fmla="*/ 0 w 53"/>
                    <a:gd name="T13" fmla="*/ 27 h 45"/>
                    <a:gd name="T14" fmla="*/ 27 w 53"/>
                    <a:gd name="T15" fmla="*/ 0 h 45"/>
                    <a:gd name="T16" fmla="*/ 53 w 53"/>
                    <a:gd name="T17" fmla="*/ 27 h 45"/>
                    <a:gd name="T18" fmla="*/ 45 w 53"/>
                    <a:gd name="T19" fmla="*/ 45 h 45"/>
                    <a:gd name="T20" fmla="*/ 36 w 53"/>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5">
                      <a:moveTo>
                        <a:pt x="36" y="36"/>
                      </a:moveTo>
                      <a:cubicBezTo>
                        <a:pt x="38" y="34"/>
                        <a:pt x="40" y="30"/>
                        <a:pt x="40" y="27"/>
                      </a:cubicBezTo>
                      <a:cubicBezTo>
                        <a:pt x="40" y="19"/>
                        <a:pt x="34" y="13"/>
                        <a:pt x="27" y="13"/>
                      </a:cubicBezTo>
                      <a:cubicBezTo>
                        <a:pt x="19" y="13"/>
                        <a:pt x="13" y="19"/>
                        <a:pt x="13" y="27"/>
                      </a:cubicBezTo>
                      <a:cubicBezTo>
                        <a:pt x="13" y="30"/>
                        <a:pt x="15" y="33"/>
                        <a:pt x="17" y="36"/>
                      </a:cubicBezTo>
                      <a:cubicBezTo>
                        <a:pt x="8" y="45"/>
                        <a:pt x="8" y="45"/>
                        <a:pt x="8" y="45"/>
                      </a:cubicBezTo>
                      <a:cubicBezTo>
                        <a:pt x="3" y="40"/>
                        <a:pt x="0" y="34"/>
                        <a:pt x="0" y="27"/>
                      </a:cubicBezTo>
                      <a:cubicBezTo>
                        <a:pt x="0" y="12"/>
                        <a:pt x="12" y="0"/>
                        <a:pt x="27" y="0"/>
                      </a:cubicBezTo>
                      <a:cubicBezTo>
                        <a:pt x="41" y="0"/>
                        <a:pt x="53" y="12"/>
                        <a:pt x="53" y="27"/>
                      </a:cubicBezTo>
                      <a:cubicBezTo>
                        <a:pt x="53" y="34"/>
                        <a:pt x="50" y="41"/>
                        <a:pt x="45" y="45"/>
                      </a:cubicBezTo>
                      <a:lnTo>
                        <a:pt x="36" y="3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nvGrpSpPr>
              <p:cNvPr id="47" name="Group 46"/>
              <p:cNvGrpSpPr>
                <a:grpSpLocks noChangeAspect="1"/>
              </p:cNvGrpSpPr>
              <p:nvPr/>
            </p:nvGrpSpPr>
            <p:grpSpPr bwMode="auto">
              <a:xfrm>
                <a:off x="3818959" y="1371803"/>
                <a:ext cx="736108" cy="1065152"/>
                <a:chOff x="5885" y="1065"/>
                <a:chExt cx="651" cy="942"/>
              </a:xfrm>
            </p:grpSpPr>
            <p:sp>
              <p:nvSpPr>
                <p:cNvPr id="49" name="AutoShape 10"/>
                <p:cNvSpPr>
                  <a:spLocks noChangeAspect="1" noChangeArrowheads="1" noTextEdit="1"/>
                </p:cNvSpPr>
                <p:nvPr/>
              </p:nvSpPr>
              <p:spPr bwMode="auto">
                <a:xfrm>
                  <a:off x="5885" y="1065"/>
                  <a:ext cx="651"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0" name="Freeform 49"/>
                <p:cNvSpPr>
                  <a:spLocks/>
                </p:cNvSpPr>
                <p:nvPr/>
              </p:nvSpPr>
              <p:spPr bwMode="auto">
                <a:xfrm>
                  <a:off x="5887" y="1281"/>
                  <a:ext cx="110" cy="126"/>
                </a:xfrm>
                <a:custGeom>
                  <a:avLst/>
                  <a:gdLst>
                    <a:gd name="T0" fmla="*/ 9 w 46"/>
                    <a:gd name="T1" fmla="*/ 53 h 53"/>
                    <a:gd name="T2" fmla="*/ 46 w 46"/>
                    <a:gd name="T3" fmla="*/ 53 h 53"/>
                    <a:gd name="T4" fmla="*/ 46 w 46"/>
                    <a:gd name="T5" fmla="*/ 0 h 53"/>
                    <a:gd name="T6" fmla="*/ 9 w 46"/>
                    <a:gd name="T7" fmla="*/ 0 h 53"/>
                    <a:gd name="T8" fmla="*/ 0 w 46"/>
                    <a:gd name="T9" fmla="*/ 9 h 53"/>
                    <a:gd name="T10" fmla="*/ 0 w 46"/>
                    <a:gd name="T11" fmla="*/ 44 h 53"/>
                    <a:gd name="T12" fmla="*/ 9 w 46"/>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46" h="53">
                      <a:moveTo>
                        <a:pt x="9" y="53"/>
                      </a:moveTo>
                      <a:cubicBezTo>
                        <a:pt x="46" y="53"/>
                        <a:pt x="46" y="53"/>
                        <a:pt x="46" y="53"/>
                      </a:cubicBezTo>
                      <a:cubicBezTo>
                        <a:pt x="46" y="0"/>
                        <a:pt x="46" y="0"/>
                        <a:pt x="46" y="0"/>
                      </a:cubicBezTo>
                      <a:cubicBezTo>
                        <a:pt x="9" y="0"/>
                        <a:pt x="9" y="0"/>
                        <a:pt x="9" y="0"/>
                      </a:cubicBezTo>
                      <a:cubicBezTo>
                        <a:pt x="4" y="0"/>
                        <a:pt x="0" y="4"/>
                        <a:pt x="0" y="9"/>
                      </a:cubicBezTo>
                      <a:cubicBezTo>
                        <a:pt x="0" y="44"/>
                        <a:pt x="0" y="44"/>
                        <a:pt x="0" y="44"/>
                      </a:cubicBezTo>
                      <a:cubicBezTo>
                        <a:pt x="0" y="49"/>
                        <a:pt x="4" y="53"/>
                        <a:pt x="9" y="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1" name="Rectangle 50"/>
                <p:cNvSpPr>
                  <a:spLocks noChangeArrowheads="1"/>
                </p:cNvSpPr>
                <p:nvPr/>
              </p:nvSpPr>
              <p:spPr bwMode="auto">
                <a:xfrm>
                  <a:off x="5928" y="1407"/>
                  <a:ext cx="40" cy="13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2" name="Rectangle 51"/>
                <p:cNvSpPr>
                  <a:spLocks noChangeArrowheads="1"/>
                </p:cNvSpPr>
                <p:nvPr/>
              </p:nvSpPr>
              <p:spPr bwMode="auto">
                <a:xfrm>
                  <a:off x="5928" y="1407"/>
                  <a:ext cx="40"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3" name="Rectangle 52"/>
                <p:cNvSpPr>
                  <a:spLocks noChangeArrowheads="1"/>
                </p:cNvSpPr>
                <p:nvPr/>
              </p:nvSpPr>
              <p:spPr bwMode="auto">
                <a:xfrm>
                  <a:off x="5928" y="1617"/>
                  <a:ext cx="40" cy="1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4" name="Rectangle 53"/>
                <p:cNvSpPr>
                  <a:spLocks noChangeArrowheads="1"/>
                </p:cNvSpPr>
                <p:nvPr/>
              </p:nvSpPr>
              <p:spPr bwMode="auto">
                <a:xfrm>
                  <a:off x="5928" y="1617"/>
                  <a:ext cx="40" cy="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5" name="Freeform 54"/>
                <p:cNvSpPr>
                  <a:spLocks/>
                </p:cNvSpPr>
                <p:nvPr/>
              </p:nvSpPr>
              <p:spPr bwMode="auto">
                <a:xfrm>
                  <a:off x="5902" y="1486"/>
                  <a:ext cx="93" cy="131"/>
                </a:xfrm>
                <a:custGeom>
                  <a:avLst/>
                  <a:gdLst>
                    <a:gd name="T0" fmla="*/ 39 w 39"/>
                    <a:gd name="T1" fmla="*/ 44 h 55"/>
                    <a:gd name="T2" fmla="*/ 28 w 39"/>
                    <a:gd name="T3" fmla="*/ 55 h 55"/>
                    <a:gd name="T4" fmla="*/ 11 w 39"/>
                    <a:gd name="T5" fmla="*/ 55 h 55"/>
                    <a:gd name="T6" fmla="*/ 0 w 39"/>
                    <a:gd name="T7" fmla="*/ 44 h 55"/>
                    <a:gd name="T8" fmla="*/ 0 w 39"/>
                    <a:gd name="T9" fmla="*/ 11 h 55"/>
                    <a:gd name="T10" fmla="*/ 11 w 39"/>
                    <a:gd name="T11" fmla="*/ 0 h 55"/>
                    <a:gd name="T12" fmla="*/ 28 w 39"/>
                    <a:gd name="T13" fmla="*/ 0 h 55"/>
                    <a:gd name="T14" fmla="*/ 39 w 39"/>
                    <a:gd name="T15" fmla="*/ 11 h 55"/>
                    <a:gd name="T16" fmla="*/ 39 w 39"/>
                    <a:gd name="T1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5">
                      <a:moveTo>
                        <a:pt x="39" y="44"/>
                      </a:moveTo>
                      <a:cubicBezTo>
                        <a:pt x="39" y="50"/>
                        <a:pt x="34" y="55"/>
                        <a:pt x="28" y="55"/>
                      </a:cubicBezTo>
                      <a:cubicBezTo>
                        <a:pt x="11" y="55"/>
                        <a:pt x="11" y="55"/>
                        <a:pt x="11" y="55"/>
                      </a:cubicBezTo>
                      <a:cubicBezTo>
                        <a:pt x="5" y="55"/>
                        <a:pt x="0" y="50"/>
                        <a:pt x="0" y="44"/>
                      </a:cubicBezTo>
                      <a:cubicBezTo>
                        <a:pt x="0" y="11"/>
                        <a:pt x="0" y="11"/>
                        <a:pt x="0" y="11"/>
                      </a:cubicBezTo>
                      <a:cubicBezTo>
                        <a:pt x="0" y="5"/>
                        <a:pt x="5" y="0"/>
                        <a:pt x="11" y="0"/>
                      </a:cubicBezTo>
                      <a:cubicBezTo>
                        <a:pt x="28" y="0"/>
                        <a:pt x="28" y="0"/>
                        <a:pt x="28" y="0"/>
                      </a:cubicBezTo>
                      <a:cubicBezTo>
                        <a:pt x="34" y="0"/>
                        <a:pt x="39" y="5"/>
                        <a:pt x="39" y="11"/>
                      </a:cubicBezTo>
                      <a:lnTo>
                        <a:pt x="39" y="4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6" name="Rectangle 55"/>
                <p:cNvSpPr>
                  <a:spLocks noChangeArrowheads="1"/>
                </p:cNvSpPr>
                <p:nvPr/>
              </p:nvSpPr>
              <p:spPr bwMode="auto">
                <a:xfrm>
                  <a:off x="6100" y="1476"/>
                  <a:ext cx="233" cy="12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7" name="Rectangle 56"/>
                <p:cNvSpPr>
                  <a:spLocks noChangeArrowheads="1"/>
                </p:cNvSpPr>
                <p:nvPr/>
              </p:nvSpPr>
              <p:spPr bwMode="auto">
                <a:xfrm>
                  <a:off x="6100" y="1450"/>
                  <a:ext cx="233" cy="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8" name="Rectangle 57"/>
                <p:cNvSpPr>
                  <a:spLocks noChangeArrowheads="1"/>
                </p:cNvSpPr>
                <p:nvPr/>
              </p:nvSpPr>
              <p:spPr bwMode="auto">
                <a:xfrm>
                  <a:off x="5997" y="1234"/>
                  <a:ext cx="429" cy="2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9" name="Freeform 58"/>
                <p:cNvSpPr>
                  <a:spLocks/>
                </p:cNvSpPr>
                <p:nvPr/>
              </p:nvSpPr>
              <p:spPr bwMode="auto">
                <a:xfrm>
                  <a:off x="6078" y="1101"/>
                  <a:ext cx="277" cy="140"/>
                </a:xfrm>
                <a:custGeom>
                  <a:avLst/>
                  <a:gdLst>
                    <a:gd name="T0" fmla="*/ 58 w 116"/>
                    <a:gd name="T1" fmla="*/ 0 h 59"/>
                    <a:gd name="T2" fmla="*/ 0 w 116"/>
                    <a:gd name="T3" fmla="*/ 59 h 59"/>
                    <a:gd name="T4" fmla="*/ 116 w 116"/>
                    <a:gd name="T5" fmla="*/ 59 h 59"/>
                    <a:gd name="T6" fmla="*/ 58 w 116"/>
                    <a:gd name="T7" fmla="*/ 0 h 59"/>
                  </a:gdLst>
                  <a:ahLst/>
                  <a:cxnLst>
                    <a:cxn ang="0">
                      <a:pos x="T0" y="T1"/>
                    </a:cxn>
                    <a:cxn ang="0">
                      <a:pos x="T2" y="T3"/>
                    </a:cxn>
                    <a:cxn ang="0">
                      <a:pos x="T4" y="T5"/>
                    </a:cxn>
                    <a:cxn ang="0">
                      <a:pos x="T6" y="T7"/>
                    </a:cxn>
                  </a:cxnLst>
                  <a:rect l="0" t="0" r="r" b="b"/>
                  <a:pathLst>
                    <a:path w="116" h="59">
                      <a:moveTo>
                        <a:pt x="58" y="0"/>
                      </a:moveTo>
                      <a:cubicBezTo>
                        <a:pt x="26" y="0"/>
                        <a:pt x="0" y="26"/>
                        <a:pt x="0" y="59"/>
                      </a:cubicBezTo>
                      <a:cubicBezTo>
                        <a:pt x="116" y="59"/>
                        <a:pt x="116" y="59"/>
                        <a:pt x="116" y="59"/>
                      </a:cubicBezTo>
                      <a:cubicBezTo>
                        <a:pt x="116" y="26"/>
                        <a:pt x="90" y="0"/>
                        <a:pt x="58"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0" name="Oval 59"/>
                <p:cNvSpPr>
                  <a:spLocks noChangeArrowheads="1"/>
                </p:cNvSpPr>
                <p:nvPr/>
              </p:nvSpPr>
              <p:spPr bwMode="auto">
                <a:xfrm>
                  <a:off x="6131" y="1167"/>
                  <a:ext cx="35" cy="36"/>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1" name="Oval 60"/>
                <p:cNvSpPr>
                  <a:spLocks noChangeArrowheads="1"/>
                </p:cNvSpPr>
                <p:nvPr/>
              </p:nvSpPr>
              <p:spPr bwMode="auto">
                <a:xfrm>
                  <a:off x="6267" y="1167"/>
                  <a:ext cx="35" cy="36"/>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2" name="Freeform 61"/>
                <p:cNvSpPr>
                  <a:spLocks/>
                </p:cNvSpPr>
                <p:nvPr/>
              </p:nvSpPr>
              <p:spPr bwMode="auto">
                <a:xfrm>
                  <a:off x="6090" y="1300"/>
                  <a:ext cx="243" cy="88"/>
                </a:xfrm>
                <a:custGeom>
                  <a:avLst/>
                  <a:gdLst>
                    <a:gd name="T0" fmla="*/ 102 w 102"/>
                    <a:gd name="T1" fmla="*/ 18 h 37"/>
                    <a:gd name="T2" fmla="*/ 83 w 102"/>
                    <a:gd name="T3" fmla="*/ 37 h 37"/>
                    <a:gd name="T4" fmla="*/ 19 w 102"/>
                    <a:gd name="T5" fmla="*/ 37 h 37"/>
                    <a:gd name="T6" fmla="*/ 0 w 102"/>
                    <a:gd name="T7" fmla="*/ 18 h 37"/>
                    <a:gd name="T8" fmla="*/ 0 w 102"/>
                    <a:gd name="T9" fmla="*/ 18 h 37"/>
                    <a:gd name="T10" fmla="*/ 19 w 102"/>
                    <a:gd name="T11" fmla="*/ 0 h 37"/>
                    <a:gd name="T12" fmla="*/ 83 w 102"/>
                    <a:gd name="T13" fmla="*/ 0 h 37"/>
                    <a:gd name="T14" fmla="*/ 102 w 102"/>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7">
                      <a:moveTo>
                        <a:pt x="102" y="18"/>
                      </a:moveTo>
                      <a:cubicBezTo>
                        <a:pt x="102" y="29"/>
                        <a:pt x="94" y="37"/>
                        <a:pt x="83" y="37"/>
                      </a:cubicBezTo>
                      <a:cubicBezTo>
                        <a:pt x="19" y="37"/>
                        <a:pt x="19" y="37"/>
                        <a:pt x="19" y="37"/>
                      </a:cubicBezTo>
                      <a:cubicBezTo>
                        <a:pt x="8" y="37"/>
                        <a:pt x="0" y="29"/>
                        <a:pt x="0" y="18"/>
                      </a:cubicBezTo>
                      <a:cubicBezTo>
                        <a:pt x="0" y="18"/>
                        <a:pt x="0" y="18"/>
                        <a:pt x="0" y="18"/>
                      </a:cubicBezTo>
                      <a:cubicBezTo>
                        <a:pt x="0" y="8"/>
                        <a:pt x="8" y="0"/>
                        <a:pt x="19" y="0"/>
                      </a:cubicBezTo>
                      <a:cubicBezTo>
                        <a:pt x="83" y="0"/>
                        <a:pt x="83" y="0"/>
                        <a:pt x="83" y="0"/>
                      </a:cubicBezTo>
                      <a:cubicBezTo>
                        <a:pt x="94" y="0"/>
                        <a:pt x="102" y="8"/>
                        <a:pt x="102"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3" name="Freeform 62"/>
                <p:cNvSpPr>
                  <a:spLocks/>
                </p:cNvSpPr>
                <p:nvPr/>
              </p:nvSpPr>
              <p:spPr bwMode="auto">
                <a:xfrm>
                  <a:off x="6207" y="1322"/>
                  <a:ext cx="9"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4" name="Freeform 63"/>
                <p:cNvSpPr>
                  <a:spLocks/>
                </p:cNvSpPr>
                <p:nvPr/>
              </p:nvSpPr>
              <p:spPr bwMode="auto">
                <a:xfrm>
                  <a:off x="6181" y="1322"/>
                  <a:ext cx="9"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5" name="Freeform 64"/>
                <p:cNvSpPr>
                  <a:spLocks/>
                </p:cNvSpPr>
                <p:nvPr/>
              </p:nvSpPr>
              <p:spPr bwMode="auto">
                <a:xfrm>
                  <a:off x="6152" y="1322"/>
                  <a:ext cx="12" cy="52"/>
                </a:xfrm>
                <a:custGeom>
                  <a:avLst/>
                  <a:gdLst>
                    <a:gd name="T0" fmla="*/ 5 w 5"/>
                    <a:gd name="T1" fmla="*/ 20 h 22"/>
                    <a:gd name="T2" fmla="*/ 3 w 5"/>
                    <a:gd name="T3" fmla="*/ 22 h 22"/>
                    <a:gd name="T4" fmla="*/ 3 w 5"/>
                    <a:gd name="T5" fmla="*/ 22 h 22"/>
                    <a:gd name="T6" fmla="*/ 0 w 5"/>
                    <a:gd name="T7" fmla="*/ 20 h 22"/>
                    <a:gd name="T8" fmla="*/ 0 w 5"/>
                    <a:gd name="T9" fmla="*/ 2 h 22"/>
                    <a:gd name="T10" fmla="*/ 3 w 5"/>
                    <a:gd name="T11" fmla="*/ 0 h 22"/>
                    <a:gd name="T12" fmla="*/ 3 w 5"/>
                    <a:gd name="T13" fmla="*/ 0 h 22"/>
                    <a:gd name="T14" fmla="*/ 5 w 5"/>
                    <a:gd name="T15" fmla="*/ 2 h 22"/>
                    <a:gd name="T16" fmla="*/ 5 w 5"/>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2">
                      <a:moveTo>
                        <a:pt x="5" y="20"/>
                      </a:moveTo>
                      <a:cubicBezTo>
                        <a:pt x="5" y="21"/>
                        <a:pt x="4" y="22"/>
                        <a:pt x="3" y="22"/>
                      </a:cubicBezTo>
                      <a:cubicBezTo>
                        <a:pt x="3" y="22"/>
                        <a:pt x="3" y="22"/>
                        <a:pt x="3" y="22"/>
                      </a:cubicBezTo>
                      <a:cubicBezTo>
                        <a:pt x="1" y="22"/>
                        <a:pt x="0" y="21"/>
                        <a:pt x="0" y="20"/>
                      </a:cubicBezTo>
                      <a:cubicBezTo>
                        <a:pt x="0" y="2"/>
                        <a:pt x="0" y="2"/>
                        <a:pt x="0" y="2"/>
                      </a:cubicBezTo>
                      <a:cubicBezTo>
                        <a:pt x="0" y="1"/>
                        <a:pt x="1" y="0"/>
                        <a:pt x="3" y="0"/>
                      </a:cubicBezTo>
                      <a:cubicBezTo>
                        <a:pt x="3" y="0"/>
                        <a:pt x="3" y="0"/>
                        <a:pt x="3" y="0"/>
                      </a:cubicBezTo>
                      <a:cubicBezTo>
                        <a:pt x="4" y="0"/>
                        <a:pt x="5" y="1"/>
                        <a:pt x="5" y="2"/>
                      </a:cubicBezTo>
                      <a:lnTo>
                        <a:pt x="5"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6" name="Freeform 65"/>
                <p:cNvSpPr>
                  <a:spLocks/>
                </p:cNvSpPr>
                <p:nvPr/>
              </p:nvSpPr>
              <p:spPr bwMode="auto">
                <a:xfrm>
                  <a:off x="6126" y="1322"/>
                  <a:ext cx="9"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7" name="Freeform 66"/>
                <p:cNvSpPr>
                  <a:spLocks/>
                </p:cNvSpPr>
                <p:nvPr/>
              </p:nvSpPr>
              <p:spPr bwMode="auto">
                <a:xfrm>
                  <a:off x="6288" y="1322"/>
                  <a:ext cx="10"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8" name="Freeform 67"/>
                <p:cNvSpPr>
                  <a:spLocks/>
                </p:cNvSpPr>
                <p:nvPr/>
              </p:nvSpPr>
              <p:spPr bwMode="auto">
                <a:xfrm>
                  <a:off x="6259" y="1322"/>
                  <a:ext cx="12" cy="52"/>
                </a:xfrm>
                <a:custGeom>
                  <a:avLst/>
                  <a:gdLst>
                    <a:gd name="T0" fmla="*/ 5 w 5"/>
                    <a:gd name="T1" fmla="*/ 20 h 22"/>
                    <a:gd name="T2" fmla="*/ 3 w 5"/>
                    <a:gd name="T3" fmla="*/ 22 h 22"/>
                    <a:gd name="T4" fmla="*/ 3 w 5"/>
                    <a:gd name="T5" fmla="*/ 22 h 22"/>
                    <a:gd name="T6" fmla="*/ 0 w 5"/>
                    <a:gd name="T7" fmla="*/ 20 h 22"/>
                    <a:gd name="T8" fmla="*/ 0 w 5"/>
                    <a:gd name="T9" fmla="*/ 2 h 22"/>
                    <a:gd name="T10" fmla="*/ 3 w 5"/>
                    <a:gd name="T11" fmla="*/ 0 h 22"/>
                    <a:gd name="T12" fmla="*/ 3 w 5"/>
                    <a:gd name="T13" fmla="*/ 0 h 22"/>
                    <a:gd name="T14" fmla="*/ 5 w 5"/>
                    <a:gd name="T15" fmla="*/ 2 h 22"/>
                    <a:gd name="T16" fmla="*/ 5 w 5"/>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2">
                      <a:moveTo>
                        <a:pt x="5" y="20"/>
                      </a:moveTo>
                      <a:cubicBezTo>
                        <a:pt x="5" y="21"/>
                        <a:pt x="4" y="22"/>
                        <a:pt x="3" y="22"/>
                      </a:cubicBezTo>
                      <a:cubicBezTo>
                        <a:pt x="3" y="22"/>
                        <a:pt x="3" y="22"/>
                        <a:pt x="3" y="22"/>
                      </a:cubicBezTo>
                      <a:cubicBezTo>
                        <a:pt x="1" y="22"/>
                        <a:pt x="0" y="21"/>
                        <a:pt x="0" y="20"/>
                      </a:cubicBezTo>
                      <a:cubicBezTo>
                        <a:pt x="0" y="2"/>
                        <a:pt x="0" y="2"/>
                        <a:pt x="0" y="2"/>
                      </a:cubicBezTo>
                      <a:cubicBezTo>
                        <a:pt x="0" y="1"/>
                        <a:pt x="1" y="0"/>
                        <a:pt x="3" y="0"/>
                      </a:cubicBezTo>
                      <a:cubicBezTo>
                        <a:pt x="3" y="0"/>
                        <a:pt x="3" y="0"/>
                        <a:pt x="3" y="0"/>
                      </a:cubicBezTo>
                      <a:cubicBezTo>
                        <a:pt x="4" y="0"/>
                        <a:pt x="5" y="1"/>
                        <a:pt x="5" y="2"/>
                      </a:cubicBezTo>
                      <a:lnTo>
                        <a:pt x="5"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9" name="Freeform 68"/>
                <p:cNvSpPr>
                  <a:spLocks/>
                </p:cNvSpPr>
                <p:nvPr/>
              </p:nvSpPr>
              <p:spPr bwMode="auto">
                <a:xfrm>
                  <a:off x="6233" y="1322"/>
                  <a:ext cx="10" cy="52"/>
                </a:xfrm>
                <a:custGeom>
                  <a:avLst/>
                  <a:gdLst>
                    <a:gd name="T0" fmla="*/ 4 w 4"/>
                    <a:gd name="T1" fmla="*/ 20 h 22"/>
                    <a:gd name="T2" fmla="*/ 2 w 4"/>
                    <a:gd name="T3" fmla="*/ 22 h 22"/>
                    <a:gd name="T4" fmla="*/ 2 w 4"/>
                    <a:gd name="T5" fmla="*/ 22 h 22"/>
                    <a:gd name="T6" fmla="*/ 0 w 4"/>
                    <a:gd name="T7" fmla="*/ 20 h 22"/>
                    <a:gd name="T8" fmla="*/ 0 w 4"/>
                    <a:gd name="T9" fmla="*/ 2 h 22"/>
                    <a:gd name="T10" fmla="*/ 2 w 4"/>
                    <a:gd name="T11" fmla="*/ 0 h 22"/>
                    <a:gd name="T12" fmla="*/ 2 w 4"/>
                    <a:gd name="T13" fmla="*/ 0 h 22"/>
                    <a:gd name="T14" fmla="*/ 4 w 4"/>
                    <a:gd name="T15" fmla="*/ 2 h 22"/>
                    <a:gd name="T16" fmla="*/ 4 w 4"/>
                    <a:gd name="T1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2">
                      <a:moveTo>
                        <a:pt x="4" y="20"/>
                      </a:moveTo>
                      <a:cubicBezTo>
                        <a:pt x="4" y="21"/>
                        <a:pt x="3" y="22"/>
                        <a:pt x="2" y="22"/>
                      </a:cubicBezTo>
                      <a:cubicBezTo>
                        <a:pt x="2" y="22"/>
                        <a:pt x="2" y="22"/>
                        <a:pt x="2" y="22"/>
                      </a:cubicBezTo>
                      <a:cubicBezTo>
                        <a:pt x="1" y="22"/>
                        <a:pt x="0" y="21"/>
                        <a:pt x="0" y="20"/>
                      </a:cubicBezTo>
                      <a:cubicBezTo>
                        <a:pt x="0" y="2"/>
                        <a:pt x="0" y="2"/>
                        <a:pt x="0" y="2"/>
                      </a:cubicBezTo>
                      <a:cubicBezTo>
                        <a:pt x="0" y="1"/>
                        <a:pt x="1" y="0"/>
                        <a:pt x="2" y="0"/>
                      </a:cubicBezTo>
                      <a:cubicBezTo>
                        <a:pt x="2" y="0"/>
                        <a:pt x="2" y="0"/>
                        <a:pt x="2" y="0"/>
                      </a:cubicBezTo>
                      <a:cubicBezTo>
                        <a:pt x="3" y="0"/>
                        <a:pt x="4" y="1"/>
                        <a:pt x="4" y="2"/>
                      </a:cubicBezTo>
                      <a:lnTo>
                        <a:pt x="4" y="2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0" name="Freeform 69"/>
                <p:cNvSpPr>
                  <a:spLocks/>
                </p:cNvSpPr>
                <p:nvPr/>
              </p:nvSpPr>
              <p:spPr bwMode="auto">
                <a:xfrm>
                  <a:off x="6047" y="1588"/>
                  <a:ext cx="329" cy="93"/>
                </a:xfrm>
                <a:custGeom>
                  <a:avLst/>
                  <a:gdLst>
                    <a:gd name="T0" fmla="*/ 11 w 138"/>
                    <a:gd name="T1" fmla="*/ 39 h 39"/>
                    <a:gd name="T2" fmla="*/ 0 w 138"/>
                    <a:gd name="T3" fmla="*/ 28 h 39"/>
                    <a:gd name="T4" fmla="*/ 0 w 138"/>
                    <a:gd name="T5" fmla="*/ 11 h 39"/>
                    <a:gd name="T6" fmla="*/ 11 w 138"/>
                    <a:gd name="T7" fmla="*/ 0 h 39"/>
                    <a:gd name="T8" fmla="*/ 127 w 138"/>
                    <a:gd name="T9" fmla="*/ 0 h 39"/>
                    <a:gd name="T10" fmla="*/ 138 w 138"/>
                    <a:gd name="T11" fmla="*/ 11 h 39"/>
                    <a:gd name="T12" fmla="*/ 138 w 138"/>
                    <a:gd name="T13" fmla="*/ 28 h 39"/>
                    <a:gd name="T14" fmla="*/ 127 w 138"/>
                    <a:gd name="T15" fmla="*/ 39 h 39"/>
                    <a:gd name="T16" fmla="*/ 11 w 138"/>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39">
                      <a:moveTo>
                        <a:pt x="11" y="39"/>
                      </a:moveTo>
                      <a:cubicBezTo>
                        <a:pt x="5" y="39"/>
                        <a:pt x="0" y="34"/>
                        <a:pt x="0" y="28"/>
                      </a:cubicBezTo>
                      <a:cubicBezTo>
                        <a:pt x="0" y="11"/>
                        <a:pt x="0" y="11"/>
                        <a:pt x="0" y="11"/>
                      </a:cubicBezTo>
                      <a:cubicBezTo>
                        <a:pt x="0" y="5"/>
                        <a:pt x="5" y="0"/>
                        <a:pt x="11" y="0"/>
                      </a:cubicBezTo>
                      <a:cubicBezTo>
                        <a:pt x="127" y="0"/>
                        <a:pt x="127" y="0"/>
                        <a:pt x="127" y="0"/>
                      </a:cubicBezTo>
                      <a:cubicBezTo>
                        <a:pt x="133" y="0"/>
                        <a:pt x="138" y="5"/>
                        <a:pt x="138" y="11"/>
                      </a:cubicBezTo>
                      <a:cubicBezTo>
                        <a:pt x="138" y="28"/>
                        <a:pt x="138" y="28"/>
                        <a:pt x="138" y="28"/>
                      </a:cubicBezTo>
                      <a:cubicBezTo>
                        <a:pt x="138" y="34"/>
                        <a:pt x="133" y="39"/>
                        <a:pt x="127" y="39"/>
                      </a:cubicBezTo>
                      <a:lnTo>
                        <a:pt x="11" y="3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1" name="Rectangle 70"/>
                <p:cNvSpPr>
                  <a:spLocks noChangeArrowheads="1"/>
                </p:cNvSpPr>
                <p:nvPr/>
              </p:nvSpPr>
              <p:spPr bwMode="auto">
                <a:xfrm>
                  <a:off x="6104" y="1681"/>
                  <a:ext cx="43" cy="2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2" name="Rectangle 71"/>
                <p:cNvSpPr>
                  <a:spLocks noChangeArrowheads="1"/>
                </p:cNvSpPr>
                <p:nvPr/>
              </p:nvSpPr>
              <p:spPr bwMode="auto">
                <a:xfrm>
                  <a:off x="6104" y="1681"/>
                  <a:ext cx="43" cy="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3" name="Rectangle 72"/>
                <p:cNvSpPr>
                  <a:spLocks noChangeArrowheads="1"/>
                </p:cNvSpPr>
                <p:nvPr/>
              </p:nvSpPr>
              <p:spPr bwMode="auto">
                <a:xfrm>
                  <a:off x="6293" y="1681"/>
                  <a:ext cx="43" cy="2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4" name="Rectangle 73"/>
                <p:cNvSpPr>
                  <a:spLocks noChangeArrowheads="1"/>
                </p:cNvSpPr>
                <p:nvPr/>
              </p:nvSpPr>
              <p:spPr bwMode="auto">
                <a:xfrm>
                  <a:off x="6293" y="1681"/>
                  <a:ext cx="43" cy="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5" name="Freeform 74"/>
                <p:cNvSpPr>
                  <a:spLocks/>
                </p:cNvSpPr>
                <p:nvPr/>
              </p:nvSpPr>
              <p:spPr bwMode="auto">
                <a:xfrm>
                  <a:off x="6364" y="1170"/>
                  <a:ext cx="27" cy="49"/>
                </a:xfrm>
                <a:custGeom>
                  <a:avLst/>
                  <a:gdLst>
                    <a:gd name="T0" fmla="*/ 0 w 11"/>
                    <a:gd name="T1" fmla="*/ 0 h 21"/>
                    <a:gd name="T2" fmla="*/ 0 w 11"/>
                    <a:gd name="T3" fmla="*/ 0 h 21"/>
                    <a:gd name="T4" fmla="*/ 0 w 11"/>
                    <a:gd name="T5" fmla="*/ 21 h 21"/>
                    <a:gd name="T6" fmla="*/ 0 w 11"/>
                    <a:gd name="T7" fmla="*/ 21 h 21"/>
                    <a:gd name="T8" fmla="*/ 11 w 11"/>
                    <a:gd name="T9" fmla="*/ 11 h 21"/>
                    <a:gd name="T10" fmla="*/ 0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0" y="0"/>
                      </a:moveTo>
                      <a:cubicBezTo>
                        <a:pt x="0" y="0"/>
                        <a:pt x="0" y="0"/>
                        <a:pt x="0" y="0"/>
                      </a:cubicBezTo>
                      <a:cubicBezTo>
                        <a:pt x="0" y="21"/>
                        <a:pt x="0" y="21"/>
                        <a:pt x="0" y="21"/>
                      </a:cubicBezTo>
                      <a:cubicBezTo>
                        <a:pt x="0" y="21"/>
                        <a:pt x="0" y="21"/>
                        <a:pt x="0" y="21"/>
                      </a:cubicBezTo>
                      <a:cubicBezTo>
                        <a:pt x="6" y="21"/>
                        <a:pt x="11" y="16"/>
                        <a:pt x="11" y="11"/>
                      </a:cubicBezTo>
                      <a:cubicBezTo>
                        <a:pt x="11" y="5"/>
                        <a:pt x="6"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6" name="Rectangle 75"/>
                <p:cNvSpPr>
                  <a:spLocks noChangeArrowheads="1"/>
                </p:cNvSpPr>
                <p:nvPr/>
              </p:nvSpPr>
              <p:spPr bwMode="auto">
                <a:xfrm>
                  <a:off x="6364" y="1065"/>
                  <a:ext cx="7" cy="13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7" name="Freeform 76"/>
                <p:cNvSpPr>
                  <a:spLocks/>
                </p:cNvSpPr>
                <p:nvPr/>
              </p:nvSpPr>
              <p:spPr bwMode="auto">
                <a:xfrm>
                  <a:off x="6042" y="1170"/>
                  <a:ext cx="27" cy="49"/>
                </a:xfrm>
                <a:custGeom>
                  <a:avLst/>
                  <a:gdLst>
                    <a:gd name="T0" fmla="*/ 11 w 11"/>
                    <a:gd name="T1" fmla="*/ 0 h 21"/>
                    <a:gd name="T2" fmla="*/ 11 w 11"/>
                    <a:gd name="T3" fmla="*/ 0 h 21"/>
                    <a:gd name="T4" fmla="*/ 11 w 11"/>
                    <a:gd name="T5" fmla="*/ 21 h 21"/>
                    <a:gd name="T6" fmla="*/ 11 w 11"/>
                    <a:gd name="T7" fmla="*/ 21 h 21"/>
                    <a:gd name="T8" fmla="*/ 0 w 11"/>
                    <a:gd name="T9" fmla="*/ 11 h 21"/>
                    <a:gd name="T10" fmla="*/ 11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0"/>
                        <a:pt x="11" y="0"/>
                        <a:pt x="11" y="0"/>
                      </a:cubicBezTo>
                      <a:cubicBezTo>
                        <a:pt x="11" y="21"/>
                        <a:pt x="11" y="21"/>
                        <a:pt x="11" y="21"/>
                      </a:cubicBezTo>
                      <a:cubicBezTo>
                        <a:pt x="11" y="21"/>
                        <a:pt x="11" y="21"/>
                        <a:pt x="11" y="21"/>
                      </a:cubicBezTo>
                      <a:cubicBezTo>
                        <a:pt x="5" y="21"/>
                        <a:pt x="0" y="16"/>
                        <a:pt x="0" y="11"/>
                      </a:cubicBezTo>
                      <a:cubicBezTo>
                        <a:pt x="0" y="5"/>
                        <a:pt x="5" y="0"/>
                        <a:pt x="1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8" name="Rectangle 77"/>
                <p:cNvSpPr>
                  <a:spLocks noChangeArrowheads="1"/>
                </p:cNvSpPr>
                <p:nvPr/>
              </p:nvSpPr>
              <p:spPr bwMode="auto">
                <a:xfrm>
                  <a:off x="6061" y="1065"/>
                  <a:ext cx="8" cy="13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9" name="Freeform 78"/>
                <p:cNvSpPr>
                  <a:spLocks/>
                </p:cNvSpPr>
                <p:nvPr/>
              </p:nvSpPr>
              <p:spPr bwMode="auto">
                <a:xfrm>
                  <a:off x="6061" y="1938"/>
                  <a:ext cx="132" cy="45"/>
                </a:xfrm>
                <a:custGeom>
                  <a:avLst/>
                  <a:gdLst>
                    <a:gd name="T0" fmla="*/ 55 w 55"/>
                    <a:gd name="T1" fmla="*/ 19 h 19"/>
                    <a:gd name="T2" fmla="*/ 34 w 55"/>
                    <a:gd name="T3" fmla="*/ 0 h 19"/>
                    <a:gd name="T4" fmla="*/ 20 w 55"/>
                    <a:gd name="T5" fmla="*/ 0 h 19"/>
                    <a:gd name="T6" fmla="*/ 0 w 55"/>
                    <a:gd name="T7" fmla="*/ 19 h 19"/>
                    <a:gd name="T8" fmla="*/ 55 w 55"/>
                    <a:gd name="T9" fmla="*/ 19 h 19"/>
                  </a:gdLst>
                  <a:ahLst/>
                  <a:cxnLst>
                    <a:cxn ang="0">
                      <a:pos x="T0" y="T1"/>
                    </a:cxn>
                    <a:cxn ang="0">
                      <a:pos x="T2" y="T3"/>
                    </a:cxn>
                    <a:cxn ang="0">
                      <a:pos x="T4" y="T5"/>
                    </a:cxn>
                    <a:cxn ang="0">
                      <a:pos x="T6" y="T7"/>
                    </a:cxn>
                    <a:cxn ang="0">
                      <a:pos x="T8" y="T9"/>
                    </a:cxn>
                  </a:cxnLst>
                  <a:rect l="0" t="0" r="r" b="b"/>
                  <a:pathLst>
                    <a:path w="55" h="19">
                      <a:moveTo>
                        <a:pt x="55" y="19"/>
                      </a:moveTo>
                      <a:cubicBezTo>
                        <a:pt x="54" y="8"/>
                        <a:pt x="45" y="0"/>
                        <a:pt x="34" y="0"/>
                      </a:cubicBezTo>
                      <a:cubicBezTo>
                        <a:pt x="20" y="0"/>
                        <a:pt x="20" y="0"/>
                        <a:pt x="20" y="0"/>
                      </a:cubicBezTo>
                      <a:cubicBezTo>
                        <a:pt x="9" y="0"/>
                        <a:pt x="0" y="8"/>
                        <a:pt x="0" y="19"/>
                      </a:cubicBezTo>
                      <a:lnTo>
                        <a:pt x="55" y="1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0" name="Rectangle 79"/>
                <p:cNvSpPr>
                  <a:spLocks noChangeArrowheads="1"/>
                </p:cNvSpPr>
                <p:nvPr/>
              </p:nvSpPr>
              <p:spPr bwMode="auto">
                <a:xfrm>
                  <a:off x="6061" y="1983"/>
                  <a:ext cx="132"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1" name="Freeform 80"/>
                <p:cNvSpPr>
                  <a:spLocks/>
                </p:cNvSpPr>
                <p:nvPr/>
              </p:nvSpPr>
              <p:spPr bwMode="auto">
                <a:xfrm>
                  <a:off x="6247" y="1938"/>
                  <a:ext cx="132" cy="45"/>
                </a:xfrm>
                <a:custGeom>
                  <a:avLst/>
                  <a:gdLst>
                    <a:gd name="T0" fmla="*/ 55 w 55"/>
                    <a:gd name="T1" fmla="*/ 19 h 19"/>
                    <a:gd name="T2" fmla="*/ 35 w 55"/>
                    <a:gd name="T3" fmla="*/ 0 h 19"/>
                    <a:gd name="T4" fmla="*/ 20 w 55"/>
                    <a:gd name="T5" fmla="*/ 0 h 19"/>
                    <a:gd name="T6" fmla="*/ 0 w 55"/>
                    <a:gd name="T7" fmla="*/ 19 h 19"/>
                    <a:gd name="T8" fmla="*/ 55 w 55"/>
                    <a:gd name="T9" fmla="*/ 19 h 19"/>
                  </a:gdLst>
                  <a:ahLst/>
                  <a:cxnLst>
                    <a:cxn ang="0">
                      <a:pos x="T0" y="T1"/>
                    </a:cxn>
                    <a:cxn ang="0">
                      <a:pos x="T2" y="T3"/>
                    </a:cxn>
                    <a:cxn ang="0">
                      <a:pos x="T4" y="T5"/>
                    </a:cxn>
                    <a:cxn ang="0">
                      <a:pos x="T6" y="T7"/>
                    </a:cxn>
                    <a:cxn ang="0">
                      <a:pos x="T8" y="T9"/>
                    </a:cxn>
                  </a:cxnLst>
                  <a:rect l="0" t="0" r="r" b="b"/>
                  <a:pathLst>
                    <a:path w="55" h="19">
                      <a:moveTo>
                        <a:pt x="55" y="19"/>
                      </a:moveTo>
                      <a:cubicBezTo>
                        <a:pt x="55" y="8"/>
                        <a:pt x="46" y="0"/>
                        <a:pt x="35" y="0"/>
                      </a:cubicBezTo>
                      <a:cubicBezTo>
                        <a:pt x="20" y="0"/>
                        <a:pt x="20" y="0"/>
                        <a:pt x="20" y="0"/>
                      </a:cubicBezTo>
                      <a:cubicBezTo>
                        <a:pt x="10" y="0"/>
                        <a:pt x="1" y="8"/>
                        <a:pt x="0" y="19"/>
                      </a:cubicBezTo>
                      <a:lnTo>
                        <a:pt x="55" y="1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2" name="Rectangle 81"/>
                <p:cNvSpPr>
                  <a:spLocks noChangeArrowheads="1"/>
                </p:cNvSpPr>
                <p:nvPr/>
              </p:nvSpPr>
              <p:spPr bwMode="auto">
                <a:xfrm>
                  <a:off x="6247" y="1983"/>
                  <a:ext cx="132" cy="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3" name="Freeform 82"/>
                <p:cNvSpPr>
                  <a:spLocks/>
                </p:cNvSpPr>
                <p:nvPr/>
              </p:nvSpPr>
              <p:spPr bwMode="auto">
                <a:xfrm>
                  <a:off x="5885" y="1693"/>
                  <a:ext cx="126" cy="107"/>
                </a:xfrm>
                <a:custGeom>
                  <a:avLst/>
                  <a:gdLst>
                    <a:gd name="T0" fmla="*/ 17 w 53"/>
                    <a:gd name="T1" fmla="*/ 36 h 45"/>
                    <a:gd name="T2" fmla="*/ 13 w 53"/>
                    <a:gd name="T3" fmla="*/ 27 h 45"/>
                    <a:gd name="T4" fmla="*/ 27 w 53"/>
                    <a:gd name="T5" fmla="*/ 13 h 45"/>
                    <a:gd name="T6" fmla="*/ 40 w 53"/>
                    <a:gd name="T7" fmla="*/ 27 h 45"/>
                    <a:gd name="T8" fmla="*/ 36 w 53"/>
                    <a:gd name="T9" fmla="*/ 36 h 45"/>
                    <a:gd name="T10" fmla="*/ 45 w 53"/>
                    <a:gd name="T11" fmla="*/ 45 h 45"/>
                    <a:gd name="T12" fmla="*/ 53 w 53"/>
                    <a:gd name="T13" fmla="*/ 27 h 45"/>
                    <a:gd name="T14" fmla="*/ 27 w 53"/>
                    <a:gd name="T15" fmla="*/ 0 h 45"/>
                    <a:gd name="T16" fmla="*/ 0 w 53"/>
                    <a:gd name="T17" fmla="*/ 27 h 45"/>
                    <a:gd name="T18" fmla="*/ 8 w 53"/>
                    <a:gd name="T19" fmla="*/ 45 h 45"/>
                    <a:gd name="T20" fmla="*/ 17 w 53"/>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5">
                      <a:moveTo>
                        <a:pt x="17" y="36"/>
                      </a:moveTo>
                      <a:cubicBezTo>
                        <a:pt x="15" y="34"/>
                        <a:pt x="13" y="30"/>
                        <a:pt x="13" y="27"/>
                      </a:cubicBezTo>
                      <a:cubicBezTo>
                        <a:pt x="13" y="19"/>
                        <a:pt x="19" y="13"/>
                        <a:pt x="27" y="13"/>
                      </a:cubicBezTo>
                      <a:cubicBezTo>
                        <a:pt x="34" y="13"/>
                        <a:pt x="40" y="19"/>
                        <a:pt x="40" y="27"/>
                      </a:cubicBezTo>
                      <a:cubicBezTo>
                        <a:pt x="40" y="30"/>
                        <a:pt x="38" y="33"/>
                        <a:pt x="36" y="36"/>
                      </a:cubicBezTo>
                      <a:cubicBezTo>
                        <a:pt x="45" y="45"/>
                        <a:pt x="45" y="45"/>
                        <a:pt x="45" y="45"/>
                      </a:cubicBezTo>
                      <a:cubicBezTo>
                        <a:pt x="50" y="40"/>
                        <a:pt x="53" y="34"/>
                        <a:pt x="53" y="27"/>
                      </a:cubicBezTo>
                      <a:cubicBezTo>
                        <a:pt x="53" y="12"/>
                        <a:pt x="41" y="0"/>
                        <a:pt x="27" y="0"/>
                      </a:cubicBezTo>
                      <a:cubicBezTo>
                        <a:pt x="12" y="0"/>
                        <a:pt x="0" y="12"/>
                        <a:pt x="0" y="27"/>
                      </a:cubicBezTo>
                      <a:cubicBezTo>
                        <a:pt x="0" y="34"/>
                        <a:pt x="3" y="41"/>
                        <a:pt x="8" y="45"/>
                      </a:cubicBezTo>
                      <a:lnTo>
                        <a:pt x="17" y="3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4" name="Freeform 83"/>
                <p:cNvSpPr>
                  <a:spLocks/>
                </p:cNvSpPr>
                <p:nvPr/>
              </p:nvSpPr>
              <p:spPr bwMode="auto">
                <a:xfrm>
                  <a:off x="6424" y="1281"/>
                  <a:ext cx="110" cy="126"/>
                </a:xfrm>
                <a:custGeom>
                  <a:avLst/>
                  <a:gdLst>
                    <a:gd name="T0" fmla="*/ 37 w 46"/>
                    <a:gd name="T1" fmla="*/ 53 h 53"/>
                    <a:gd name="T2" fmla="*/ 0 w 46"/>
                    <a:gd name="T3" fmla="*/ 53 h 53"/>
                    <a:gd name="T4" fmla="*/ 0 w 46"/>
                    <a:gd name="T5" fmla="*/ 0 h 53"/>
                    <a:gd name="T6" fmla="*/ 37 w 46"/>
                    <a:gd name="T7" fmla="*/ 0 h 53"/>
                    <a:gd name="T8" fmla="*/ 46 w 46"/>
                    <a:gd name="T9" fmla="*/ 9 h 53"/>
                    <a:gd name="T10" fmla="*/ 46 w 46"/>
                    <a:gd name="T11" fmla="*/ 44 h 53"/>
                    <a:gd name="T12" fmla="*/ 37 w 46"/>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46" h="53">
                      <a:moveTo>
                        <a:pt x="37" y="53"/>
                      </a:moveTo>
                      <a:cubicBezTo>
                        <a:pt x="0" y="53"/>
                        <a:pt x="0" y="53"/>
                        <a:pt x="0" y="53"/>
                      </a:cubicBezTo>
                      <a:cubicBezTo>
                        <a:pt x="0" y="0"/>
                        <a:pt x="0" y="0"/>
                        <a:pt x="0" y="0"/>
                      </a:cubicBezTo>
                      <a:cubicBezTo>
                        <a:pt x="37" y="0"/>
                        <a:pt x="37" y="0"/>
                        <a:pt x="37" y="0"/>
                      </a:cubicBezTo>
                      <a:cubicBezTo>
                        <a:pt x="42" y="0"/>
                        <a:pt x="46" y="4"/>
                        <a:pt x="46" y="9"/>
                      </a:cubicBezTo>
                      <a:cubicBezTo>
                        <a:pt x="46" y="44"/>
                        <a:pt x="46" y="44"/>
                        <a:pt x="46" y="44"/>
                      </a:cubicBezTo>
                      <a:cubicBezTo>
                        <a:pt x="46" y="49"/>
                        <a:pt x="42" y="53"/>
                        <a:pt x="37" y="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5" name="Rectangle 84"/>
                <p:cNvSpPr>
                  <a:spLocks noChangeArrowheads="1"/>
                </p:cNvSpPr>
                <p:nvPr/>
              </p:nvSpPr>
              <p:spPr bwMode="auto">
                <a:xfrm>
                  <a:off x="6453" y="1407"/>
                  <a:ext cx="40" cy="13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6" name="Rectangle 85"/>
                <p:cNvSpPr>
                  <a:spLocks noChangeArrowheads="1"/>
                </p:cNvSpPr>
                <p:nvPr/>
              </p:nvSpPr>
              <p:spPr bwMode="auto">
                <a:xfrm>
                  <a:off x="6453" y="1407"/>
                  <a:ext cx="40"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7" name="Rectangle 86"/>
                <p:cNvSpPr>
                  <a:spLocks noChangeArrowheads="1"/>
                </p:cNvSpPr>
                <p:nvPr/>
              </p:nvSpPr>
              <p:spPr bwMode="auto">
                <a:xfrm>
                  <a:off x="6453" y="1617"/>
                  <a:ext cx="40" cy="1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8" name="Rectangle 87"/>
                <p:cNvSpPr>
                  <a:spLocks noChangeArrowheads="1"/>
                </p:cNvSpPr>
                <p:nvPr/>
              </p:nvSpPr>
              <p:spPr bwMode="auto">
                <a:xfrm>
                  <a:off x="6453" y="1617"/>
                  <a:ext cx="40" cy="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89" name="Freeform 88"/>
                <p:cNvSpPr>
                  <a:spLocks/>
                </p:cNvSpPr>
                <p:nvPr/>
              </p:nvSpPr>
              <p:spPr bwMode="auto">
                <a:xfrm>
                  <a:off x="6426" y="1486"/>
                  <a:ext cx="93" cy="131"/>
                </a:xfrm>
                <a:custGeom>
                  <a:avLst/>
                  <a:gdLst>
                    <a:gd name="T0" fmla="*/ 0 w 39"/>
                    <a:gd name="T1" fmla="*/ 44 h 55"/>
                    <a:gd name="T2" fmla="*/ 11 w 39"/>
                    <a:gd name="T3" fmla="*/ 55 h 55"/>
                    <a:gd name="T4" fmla="*/ 28 w 39"/>
                    <a:gd name="T5" fmla="*/ 55 h 55"/>
                    <a:gd name="T6" fmla="*/ 39 w 39"/>
                    <a:gd name="T7" fmla="*/ 44 h 55"/>
                    <a:gd name="T8" fmla="*/ 39 w 39"/>
                    <a:gd name="T9" fmla="*/ 11 h 55"/>
                    <a:gd name="T10" fmla="*/ 28 w 39"/>
                    <a:gd name="T11" fmla="*/ 0 h 55"/>
                    <a:gd name="T12" fmla="*/ 11 w 39"/>
                    <a:gd name="T13" fmla="*/ 0 h 55"/>
                    <a:gd name="T14" fmla="*/ 0 w 39"/>
                    <a:gd name="T15" fmla="*/ 11 h 55"/>
                    <a:gd name="T16" fmla="*/ 0 w 39"/>
                    <a:gd name="T17"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5">
                      <a:moveTo>
                        <a:pt x="0" y="44"/>
                      </a:moveTo>
                      <a:cubicBezTo>
                        <a:pt x="0" y="50"/>
                        <a:pt x="5" y="55"/>
                        <a:pt x="11" y="55"/>
                      </a:cubicBezTo>
                      <a:cubicBezTo>
                        <a:pt x="28" y="55"/>
                        <a:pt x="28" y="55"/>
                        <a:pt x="28" y="55"/>
                      </a:cubicBezTo>
                      <a:cubicBezTo>
                        <a:pt x="34" y="55"/>
                        <a:pt x="39" y="50"/>
                        <a:pt x="39" y="44"/>
                      </a:cubicBezTo>
                      <a:cubicBezTo>
                        <a:pt x="39" y="11"/>
                        <a:pt x="39" y="11"/>
                        <a:pt x="39" y="11"/>
                      </a:cubicBezTo>
                      <a:cubicBezTo>
                        <a:pt x="39" y="5"/>
                        <a:pt x="34" y="0"/>
                        <a:pt x="28" y="0"/>
                      </a:cubicBezTo>
                      <a:cubicBezTo>
                        <a:pt x="11" y="0"/>
                        <a:pt x="11" y="0"/>
                        <a:pt x="11" y="0"/>
                      </a:cubicBezTo>
                      <a:cubicBezTo>
                        <a:pt x="5" y="0"/>
                        <a:pt x="0" y="5"/>
                        <a:pt x="0" y="11"/>
                      </a:cubicBezTo>
                      <a:lnTo>
                        <a:pt x="0" y="4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90" name="Freeform 89"/>
                <p:cNvSpPr>
                  <a:spLocks/>
                </p:cNvSpPr>
                <p:nvPr/>
              </p:nvSpPr>
              <p:spPr bwMode="auto">
                <a:xfrm>
                  <a:off x="6410" y="1693"/>
                  <a:ext cx="126" cy="107"/>
                </a:xfrm>
                <a:custGeom>
                  <a:avLst/>
                  <a:gdLst>
                    <a:gd name="T0" fmla="*/ 36 w 53"/>
                    <a:gd name="T1" fmla="*/ 36 h 45"/>
                    <a:gd name="T2" fmla="*/ 40 w 53"/>
                    <a:gd name="T3" fmla="*/ 27 h 45"/>
                    <a:gd name="T4" fmla="*/ 27 w 53"/>
                    <a:gd name="T5" fmla="*/ 13 h 45"/>
                    <a:gd name="T6" fmla="*/ 13 w 53"/>
                    <a:gd name="T7" fmla="*/ 27 h 45"/>
                    <a:gd name="T8" fmla="*/ 17 w 53"/>
                    <a:gd name="T9" fmla="*/ 36 h 45"/>
                    <a:gd name="T10" fmla="*/ 8 w 53"/>
                    <a:gd name="T11" fmla="*/ 45 h 45"/>
                    <a:gd name="T12" fmla="*/ 0 w 53"/>
                    <a:gd name="T13" fmla="*/ 27 h 45"/>
                    <a:gd name="T14" fmla="*/ 27 w 53"/>
                    <a:gd name="T15" fmla="*/ 0 h 45"/>
                    <a:gd name="T16" fmla="*/ 53 w 53"/>
                    <a:gd name="T17" fmla="*/ 27 h 45"/>
                    <a:gd name="T18" fmla="*/ 45 w 53"/>
                    <a:gd name="T19" fmla="*/ 45 h 45"/>
                    <a:gd name="T20" fmla="*/ 36 w 53"/>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5">
                      <a:moveTo>
                        <a:pt x="36" y="36"/>
                      </a:moveTo>
                      <a:cubicBezTo>
                        <a:pt x="38" y="34"/>
                        <a:pt x="40" y="30"/>
                        <a:pt x="40" y="27"/>
                      </a:cubicBezTo>
                      <a:cubicBezTo>
                        <a:pt x="40" y="19"/>
                        <a:pt x="34" y="13"/>
                        <a:pt x="27" y="13"/>
                      </a:cubicBezTo>
                      <a:cubicBezTo>
                        <a:pt x="19" y="13"/>
                        <a:pt x="13" y="19"/>
                        <a:pt x="13" y="27"/>
                      </a:cubicBezTo>
                      <a:cubicBezTo>
                        <a:pt x="13" y="30"/>
                        <a:pt x="15" y="33"/>
                        <a:pt x="17" y="36"/>
                      </a:cubicBezTo>
                      <a:cubicBezTo>
                        <a:pt x="8" y="45"/>
                        <a:pt x="8" y="45"/>
                        <a:pt x="8" y="45"/>
                      </a:cubicBezTo>
                      <a:cubicBezTo>
                        <a:pt x="3" y="40"/>
                        <a:pt x="0" y="34"/>
                        <a:pt x="0" y="27"/>
                      </a:cubicBezTo>
                      <a:cubicBezTo>
                        <a:pt x="0" y="12"/>
                        <a:pt x="12" y="0"/>
                        <a:pt x="27" y="0"/>
                      </a:cubicBezTo>
                      <a:cubicBezTo>
                        <a:pt x="41" y="0"/>
                        <a:pt x="53" y="12"/>
                        <a:pt x="53" y="27"/>
                      </a:cubicBezTo>
                      <a:cubicBezTo>
                        <a:pt x="53" y="34"/>
                        <a:pt x="50" y="41"/>
                        <a:pt x="45" y="45"/>
                      </a:cubicBezTo>
                      <a:lnTo>
                        <a:pt x="36" y="3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sp>
            <p:nvSpPr>
              <p:cNvPr id="48" name="TextBox 47"/>
              <p:cNvSpPr txBox="1"/>
              <p:nvPr/>
            </p:nvSpPr>
            <p:spPr>
              <a:xfrm>
                <a:off x="4727196" y="1369425"/>
                <a:ext cx="1180131" cy="92333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dirty="0">
                    <a:solidFill>
                      <a:srgbClr val="FFFFFF"/>
                    </a:solidFill>
                    <a:latin typeface="Segoe UI" panose="020B0502040204020203" pitchFamily="34" charset="0"/>
                    <a:cs typeface="Segoe UI" panose="020B0502040204020203" pitchFamily="34" charset="0"/>
                  </a:rPr>
                  <a:t>Worker</a:t>
                </a:r>
                <a:br>
                  <a:rPr lang="en-GB" dirty="0">
                    <a:solidFill>
                      <a:srgbClr val="FFFFFF"/>
                    </a:solidFill>
                    <a:latin typeface="Segoe UI" panose="020B0502040204020203" pitchFamily="34" charset="0"/>
                    <a:cs typeface="Segoe UI" panose="020B0502040204020203" pitchFamily="34" charset="0"/>
                  </a:rPr>
                </a:br>
                <a:r>
                  <a:rPr lang="en-GB" dirty="0">
                    <a:solidFill>
                      <a:srgbClr val="FFFFFF"/>
                    </a:solidFill>
                    <a:latin typeface="Segoe UI" panose="020B0502040204020203" pitchFamily="34" charset="0"/>
                    <a:cs typeface="Segoe UI" panose="020B0502040204020203" pitchFamily="34" charset="0"/>
                  </a:rPr>
                  <a:t>role</a:t>
                </a:r>
              </a:p>
              <a:p>
                <a:r>
                  <a:rPr lang="en-GB" dirty="0">
                    <a:solidFill>
                      <a:srgbClr val="FFFFFF"/>
                    </a:solidFill>
                    <a:latin typeface="Segoe UI" panose="020B0502040204020203" pitchFamily="34" charset="0"/>
                    <a:cs typeface="Segoe UI" panose="020B0502040204020203" pitchFamily="34" charset="0"/>
                  </a:rPr>
                  <a:t>instances</a:t>
                </a:r>
              </a:p>
            </p:txBody>
          </p:sp>
        </p:grpSp>
        <p:grpSp>
          <p:nvGrpSpPr>
            <p:cNvPr id="9" name="Group 8"/>
            <p:cNvGrpSpPr/>
            <p:nvPr/>
          </p:nvGrpSpPr>
          <p:grpSpPr>
            <a:xfrm>
              <a:off x="614686" y="2974963"/>
              <a:ext cx="5770014" cy="1066092"/>
              <a:chOff x="1220107" y="2974963"/>
              <a:chExt cx="5770014" cy="1066092"/>
            </a:xfrm>
          </p:grpSpPr>
          <p:grpSp>
            <p:nvGrpSpPr>
              <p:cNvPr id="21" name="Group 20"/>
              <p:cNvGrpSpPr>
                <a:grpSpLocks noChangeAspect="1"/>
              </p:cNvGrpSpPr>
              <p:nvPr/>
            </p:nvGrpSpPr>
            <p:grpSpPr>
              <a:xfrm>
                <a:off x="1220107" y="2977938"/>
                <a:ext cx="1362825" cy="1063117"/>
                <a:chOff x="1507436" y="1799127"/>
                <a:chExt cx="3681068" cy="2752580"/>
              </a:xfrm>
            </p:grpSpPr>
            <p:sp>
              <p:nvSpPr>
                <p:cNvPr id="39" name="Rectangle 38"/>
                <p:cNvSpPr/>
                <p:nvPr/>
              </p:nvSpPr>
              <p:spPr bwMode="auto">
                <a:xfrm>
                  <a:off x="1507436" y="1808507"/>
                  <a:ext cx="3657600" cy="2743200"/>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0" name="Rectangle 39"/>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1" name="Rectangle 40"/>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2" name="Isosceles Triangle 41"/>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3" name="Rectangle 42"/>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4" name="Freeform 43"/>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5" name="5-Point Star 44"/>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22" name="Group 21"/>
              <p:cNvGrpSpPr>
                <a:grpSpLocks noChangeAspect="1"/>
              </p:cNvGrpSpPr>
              <p:nvPr/>
            </p:nvGrpSpPr>
            <p:grpSpPr>
              <a:xfrm>
                <a:off x="2770436" y="2975328"/>
                <a:ext cx="1362825" cy="1063117"/>
                <a:chOff x="1507436" y="1799127"/>
                <a:chExt cx="3681068" cy="2752580"/>
              </a:xfrm>
            </p:grpSpPr>
            <p:sp>
              <p:nvSpPr>
                <p:cNvPr id="32" name="Rectangle 31"/>
                <p:cNvSpPr/>
                <p:nvPr/>
              </p:nvSpPr>
              <p:spPr bwMode="auto">
                <a:xfrm>
                  <a:off x="1507436" y="1808507"/>
                  <a:ext cx="3657600" cy="2743200"/>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33" name="Rectangle 32"/>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34" name="Rectangle 33"/>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35" name="Isosceles Triangle 34"/>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36" name="Rectangle 35"/>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37" name="Freeform 36"/>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38" name="5-Point Star 37"/>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23" name="Group 22"/>
              <p:cNvGrpSpPr>
                <a:grpSpLocks noChangeAspect="1"/>
              </p:cNvGrpSpPr>
              <p:nvPr/>
            </p:nvGrpSpPr>
            <p:grpSpPr>
              <a:xfrm>
                <a:off x="4322973" y="2975328"/>
                <a:ext cx="1362825" cy="1063117"/>
                <a:chOff x="1507436" y="1799127"/>
                <a:chExt cx="3681068" cy="2752580"/>
              </a:xfrm>
            </p:grpSpPr>
            <p:sp>
              <p:nvSpPr>
                <p:cNvPr id="25" name="Rectangle 24"/>
                <p:cNvSpPr/>
                <p:nvPr/>
              </p:nvSpPr>
              <p:spPr bwMode="auto">
                <a:xfrm>
                  <a:off x="1507436" y="1808507"/>
                  <a:ext cx="3657600" cy="2743200"/>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6" name="Rectangle 25"/>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7" name="Rectangle 26"/>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8" name="Isosceles Triangle 27"/>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9" name="Rectangle 28"/>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30" name="Freeform 29"/>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31" name="5-Point Star 30"/>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sp>
            <p:nvSpPr>
              <p:cNvPr id="24" name="TextBox 23"/>
              <p:cNvSpPr txBox="1"/>
              <p:nvPr/>
            </p:nvSpPr>
            <p:spPr>
              <a:xfrm>
                <a:off x="5809990" y="2974963"/>
                <a:ext cx="1180131" cy="92333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dirty="0">
                    <a:solidFill>
                      <a:srgbClr val="FFFFFF"/>
                    </a:solidFill>
                    <a:latin typeface="Segoe UI" panose="020B0502040204020203" pitchFamily="34" charset="0"/>
                    <a:cs typeface="Segoe UI" panose="020B0502040204020203" pitchFamily="34" charset="0"/>
                  </a:rPr>
                  <a:t>Web</a:t>
                </a:r>
                <a:br>
                  <a:rPr lang="en-GB" dirty="0">
                    <a:solidFill>
                      <a:srgbClr val="FFFFFF"/>
                    </a:solidFill>
                    <a:latin typeface="Segoe UI" panose="020B0502040204020203" pitchFamily="34" charset="0"/>
                    <a:cs typeface="Segoe UI" panose="020B0502040204020203" pitchFamily="34" charset="0"/>
                  </a:rPr>
                </a:br>
                <a:r>
                  <a:rPr lang="en-GB" dirty="0">
                    <a:solidFill>
                      <a:srgbClr val="FFFFFF"/>
                    </a:solidFill>
                    <a:latin typeface="Segoe UI" panose="020B0502040204020203" pitchFamily="34" charset="0"/>
                    <a:cs typeface="Segoe UI" panose="020B0502040204020203" pitchFamily="34" charset="0"/>
                  </a:rPr>
                  <a:t>role</a:t>
                </a:r>
              </a:p>
              <a:p>
                <a:r>
                  <a:rPr lang="en-GB" dirty="0">
                    <a:solidFill>
                      <a:srgbClr val="FFFFFF"/>
                    </a:solidFill>
                    <a:latin typeface="Segoe UI" panose="020B0502040204020203" pitchFamily="34" charset="0"/>
                    <a:cs typeface="Segoe UI" panose="020B0502040204020203" pitchFamily="34" charset="0"/>
                  </a:rPr>
                  <a:t>instances</a:t>
                </a:r>
              </a:p>
            </p:txBody>
          </p:sp>
        </p:grpSp>
        <p:grpSp>
          <p:nvGrpSpPr>
            <p:cNvPr id="10" name="Group 9"/>
            <p:cNvGrpSpPr/>
            <p:nvPr/>
          </p:nvGrpSpPr>
          <p:grpSpPr>
            <a:xfrm rot="5400000">
              <a:off x="1652236" y="4556582"/>
              <a:ext cx="1538287" cy="1127126"/>
              <a:chOff x="3802857" y="2865437"/>
              <a:chExt cx="1538287" cy="1127126"/>
            </a:xfrm>
          </p:grpSpPr>
          <p:sp>
            <p:nvSpPr>
              <p:cNvPr id="12" name="Freeform 11"/>
              <p:cNvSpPr>
                <a:spLocks/>
              </p:cNvSpPr>
              <p:nvPr/>
            </p:nvSpPr>
            <p:spPr bwMode="auto">
              <a:xfrm>
                <a:off x="4055269" y="2932112"/>
                <a:ext cx="298450" cy="55563"/>
              </a:xfrm>
              <a:custGeom>
                <a:avLst/>
                <a:gdLst>
                  <a:gd name="T0" fmla="*/ 9 w 93"/>
                  <a:gd name="T1" fmla="*/ 17 h 17"/>
                  <a:gd name="T2" fmla="*/ 0 w 93"/>
                  <a:gd name="T3" fmla="*/ 8 h 17"/>
                  <a:gd name="T4" fmla="*/ 0 w 93"/>
                  <a:gd name="T5" fmla="*/ 8 h 17"/>
                  <a:gd name="T6" fmla="*/ 9 w 93"/>
                  <a:gd name="T7" fmla="*/ 0 h 17"/>
                  <a:gd name="T8" fmla="*/ 84 w 93"/>
                  <a:gd name="T9" fmla="*/ 0 h 17"/>
                  <a:gd name="T10" fmla="*/ 93 w 93"/>
                  <a:gd name="T11" fmla="*/ 8 h 17"/>
                  <a:gd name="T12" fmla="*/ 93 w 93"/>
                  <a:gd name="T13" fmla="*/ 8 h 17"/>
                  <a:gd name="T14" fmla="*/ 84 w 93"/>
                  <a:gd name="T15" fmla="*/ 17 h 17"/>
                  <a:gd name="T16" fmla="*/ 9 w 93"/>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7">
                    <a:moveTo>
                      <a:pt x="9" y="17"/>
                    </a:moveTo>
                    <a:cubicBezTo>
                      <a:pt x="4" y="17"/>
                      <a:pt x="0" y="13"/>
                      <a:pt x="0" y="8"/>
                    </a:cubicBezTo>
                    <a:cubicBezTo>
                      <a:pt x="0" y="8"/>
                      <a:pt x="0" y="8"/>
                      <a:pt x="0" y="8"/>
                    </a:cubicBezTo>
                    <a:cubicBezTo>
                      <a:pt x="0" y="4"/>
                      <a:pt x="4" y="0"/>
                      <a:pt x="9" y="0"/>
                    </a:cubicBezTo>
                    <a:cubicBezTo>
                      <a:pt x="84" y="0"/>
                      <a:pt x="84" y="0"/>
                      <a:pt x="84" y="0"/>
                    </a:cubicBezTo>
                    <a:cubicBezTo>
                      <a:pt x="89" y="0"/>
                      <a:pt x="93" y="4"/>
                      <a:pt x="93" y="8"/>
                    </a:cubicBezTo>
                    <a:cubicBezTo>
                      <a:pt x="93" y="8"/>
                      <a:pt x="93" y="8"/>
                      <a:pt x="93" y="8"/>
                    </a:cubicBezTo>
                    <a:cubicBezTo>
                      <a:pt x="93" y="13"/>
                      <a:pt x="89" y="17"/>
                      <a:pt x="84" y="17"/>
                    </a:cubicBezTo>
                    <a:lnTo>
                      <a:pt x="9" y="17"/>
                    </a:lnTo>
                    <a:close/>
                  </a:path>
                </a:pathLst>
              </a:custGeom>
              <a:solidFill>
                <a:srgbClr val="FCD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3" name="Freeform 12"/>
              <p:cNvSpPr>
                <a:spLocks/>
              </p:cNvSpPr>
              <p:nvPr/>
            </p:nvSpPr>
            <p:spPr bwMode="auto">
              <a:xfrm>
                <a:off x="4055269" y="3044825"/>
                <a:ext cx="298450" cy="53975"/>
              </a:xfrm>
              <a:custGeom>
                <a:avLst/>
                <a:gdLst>
                  <a:gd name="T0" fmla="*/ 9 w 93"/>
                  <a:gd name="T1" fmla="*/ 17 h 17"/>
                  <a:gd name="T2" fmla="*/ 0 w 93"/>
                  <a:gd name="T3" fmla="*/ 8 h 17"/>
                  <a:gd name="T4" fmla="*/ 0 w 93"/>
                  <a:gd name="T5" fmla="*/ 8 h 17"/>
                  <a:gd name="T6" fmla="*/ 9 w 93"/>
                  <a:gd name="T7" fmla="*/ 0 h 17"/>
                  <a:gd name="T8" fmla="*/ 84 w 93"/>
                  <a:gd name="T9" fmla="*/ 0 h 17"/>
                  <a:gd name="T10" fmla="*/ 93 w 93"/>
                  <a:gd name="T11" fmla="*/ 8 h 17"/>
                  <a:gd name="T12" fmla="*/ 93 w 93"/>
                  <a:gd name="T13" fmla="*/ 8 h 17"/>
                  <a:gd name="T14" fmla="*/ 84 w 93"/>
                  <a:gd name="T15" fmla="*/ 17 h 17"/>
                  <a:gd name="T16" fmla="*/ 9 w 93"/>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7">
                    <a:moveTo>
                      <a:pt x="9" y="17"/>
                    </a:moveTo>
                    <a:cubicBezTo>
                      <a:pt x="4" y="17"/>
                      <a:pt x="0" y="13"/>
                      <a:pt x="0" y="8"/>
                    </a:cubicBezTo>
                    <a:cubicBezTo>
                      <a:pt x="0" y="8"/>
                      <a:pt x="0" y="8"/>
                      <a:pt x="0" y="8"/>
                    </a:cubicBezTo>
                    <a:cubicBezTo>
                      <a:pt x="0" y="3"/>
                      <a:pt x="4" y="0"/>
                      <a:pt x="9" y="0"/>
                    </a:cubicBezTo>
                    <a:cubicBezTo>
                      <a:pt x="84" y="0"/>
                      <a:pt x="84" y="0"/>
                      <a:pt x="84" y="0"/>
                    </a:cubicBezTo>
                    <a:cubicBezTo>
                      <a:pt x="89" y="0"/>
                      <a:pt x="93" y="3"/>
                      <a:pt x="93" y="8"/>
                    </a:cubicBezTo>
                    <a:cubicBezTo>
                      <a:pt x="93" y="8"/>
                      <a:pt x="93" y="8"/>
                      <a:pt x="93" y="8"/>
                    </a:cubicBezTo>
                    <a:cubicBezTo>
                      <a:pt x="93" y="13"/>
                      <a:pt x="89" y="17"/>
                      <a:pt x="84" y="17"/>
                    </a:cubicBezTo>
                    <a:lnTo>
                      <a:pt x="9" y="17"/>
                    </a:lnTo>
                    <a:close/>
                  </a:path>
                </a:pathLst>
              </a:custGeom>
              <a:solidFill>
                <a:srgbClr val="FCD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4" name="Freeform 13"/>
              <p:cNvSpPr>
                <a:spLocks/>
              </p:cNvSpPr>
              <p:nvPr/>
            </p:nvSpPr>
            <p:spPr bwMode="auto">
              <a:xfrm>
                <a:off x="3915569" y="2865437"/>
                <a:ext cx="258762" cy="301625"/>
              </a:xfrm>
              <a:custGeom>
                <a:avLst/>
                <a:gdLst>
                  <a:gd name="T0" fmla="*/ 81 w 81"/>
                  <a:gd name="T1" fmla="*/ 0 h 94"/>
                  <a:gd name="T2" fmla="*/ 35 w 81"/>
                  <a:gd name="T3" fmla="*/ 0 h 94"/>
                  <a:gd name="T4" fmla="*/ 0 w 81"/>
                  <a:gd name="T5" fmla="*/ 35 h 94"/>
                  <a:gd name="T6" fmla="*/ 0 w 81"/>
                  <a:gd name="T7" fmla="*/ 59 h 94"/>
                  <a:gd name="T8" fmla="*/ 35 w 81"/>
                  <a:gd name="T9" fmla="*/ 94 h 94"/>
                  <a:gd name="T10" fmla="*/ 81 w 81"/>
                  <a:gd name="T11" fmla="*/ 94 h 94"/>
                  <a:gd name="T12" fmla="*/ 81 w 8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1" h="94">
                    <a:moveTo>
                      <a:pt x="81" y="0"/>
                    </a:moveTo>
                    <a:cubicBezTo>
                      <a:pt x="35" y="0"/>
                      <a:pt x="35" y="0"/>
                      <a:pt x="35" y="0"/>
                    </a:cubicBezTo>
                    <a:cubicBezTo>
                      <a:pt x="15" y="0"/>
                      <a:pt x="0" y="15"/>
                      <a:pt x="0" y="35"/>
                    </a:cubicBezTo>
                    <a:cubicBezTo>
                      <a:pt x="0" y="59"/>
                      <a:pt x="0" y="59"/>
                      <a:pt x="0" y="59"/>
                    </a:cubicBezTo>
                    <a:cubicBezTo>
                      <a:pt x="0" y="78"/>
                      <a:pt x="15" y="94"/>
                      <a:pt x="35" y="94"/>
                    </a:cubicBezTo>
                    <a:cubicBezTo>
                      <a:pt x="81" y="94"/>
                      <a:pt x="81" y="94"/>
                      <a:pt x="81" y="94"/>
                    </a:cubicBezTo>
                    <a:lnTo>
                      <a:pt x="8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5" name="Freeform 14"/>
              <p:cNvSpPr>
                <a:spLocks/>
              </p:cNvSpPr>
              <p:nvPr/>
            </p:nvSpPr>
            <p:spPr bwMode="auto">
              <a:xfrm>
                <a:off x="3831432" y="2955925"/>
                <a:ext cx="179387" cy="120650"/>
              </a:xfrm>
              <a:custGeom>
                <a:avLst/>
                <a:gdLst>
                  <a:gd name="T0" fmla="*/ 0 w 113"/>
                  <a:gd name="T1" fmla="*/ 66 h 76"/>
                  <a:gd name="T2" fmla="*/ 0 w 113"/>
                  <a:gd name="T3" fmla="*/ 10 h 76"/>
                  <a:gd name="T4" fmla="*/ 113 w 113"/>
                  <a:gd name="T5" fmla="*/ 0 h 76"/>
                  <a:gd name="T6" fmla="*/ 113 w 113"/>
                  <a:gd name="T7" fmla="*/ 76 h 76"/>
                  <a:gd name="T8" fmla="*/ 0 w 113"/>
                  <a:gd name="T9" fmla="*/ 66 h 76"/>
                </a:gdLst>
                <a:ahLst/>
                <a:cxnLst>
                  <a:cxn ang="0">
                    <a:pos x="T0" y="T1"/>
                  </a:cxn>
                  <a:cxn ang="0">
                    <a:pos x="T2" y="T3"/>
                  </a:cxn>
                  <a:cxn ang="0">
                    <a:pos x="T4" y="T5"/>
                  </a:cxn>
                  <a:cxn ang="0">
                    <a:pos x="T6" y="T7"/>
                  </a:cxn>
                  <a:cxn ang="0">
                    <a:pos x="T8" y="T9"/>
                  </a:cxn>
                </a:cxnLst>
                <a:rect l="0" t="0" r="r" b="b"/>
                <a:pathLst>
                  <a:path w="113" h="76">
                    <a:moveTo>
                      <a:pt x="0" y="66"/>
                    </a:moveTo>
                    <a:lnTo>
                      <a:pt x="0" y="10"/>
                    </a:lnTo>
                    <a:lnTo>
                      <a:pt x="113" y="0"/>
                    </a:lnTo>
                    <a:lnTo>
                      <a:pt x="113" y="76"/>
                    </a:lnTo>
                    <a:lnTo>
                      <a:pt x="0" y="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6" name="Freeform 15"/>
              <p:cNvSpPr>
                <a:spLocks/>
              </p:cNvSpPr>
              <p:nvPr/>
            </p:nvSpPr>
            <p:spPr bwMode="auto">
              <a:xfrm>
                <a:off x="3802857" y="2946400"/>
                <a:ext cx="53975" cy="139700"/>
              </a:xfrm>
              <a:custGeom>
                <a:avLst/>
                <a:gdLst>
                  <a:gd name="T0" fmla="*/ 9 w 17"/>
                  <a:gd name="T1" fmla="*/ 44 h 44"/>
                  <a:gd name="T2" fmla="*/ 0 w 17"/>
                  <a:gd name="T3" fmla="*/ 35 h 44"/>
                  <a:gd name="T4" fmla="*/ 0 w 17"/>
                  <a:gd name="T5" fmla="*/ 8 h 44"/>
                  <a:gd name="T6" fmla="*/ 9 w 17"/>
                  <a:gd name="T7" fmla="*/ 0 h 44"/>
                  <a:gd name="T8" fmla="*/ 9 w 17"/>
                  <a:gd name="T9" fmla="*/ 0 h 44"/>
                  <a:gd name="T10" fmla="*/ 17 w 17"/>
                  <a:gd name="T11" fmla="*/ 8 h 44"/>
                  <a:gd name="T12" fmla="*/ 17 w 17"/>
                  <a:gd name="T13" fmla="*/ 35 h 44"/>
                  <a:gd name="T14" fmla="*/ 9 w 17"/>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9" y="44"/>
                    </a:moveTo>
                    <a:cubicBezTo>
                      <a:pt x="4" y="44"/>
                      <a:pt x="0" y="40"/>
                      <a:pt x="0" y="35"/>
                    </a:cubicBezTo>
                    <a:cubicBezTo>
                      <a:pt x="0" y="8"/>
                      <a:pt x="0" y="8"/>
                      <a:pt x="0" y="8"/>
                    </a:cubicBezTo>
                    <a:cubicBezTo>
                      <a:pt x="0" y="3"/>
                      <a:pt x="4" y="0"/>
                      <a:pt x="9" y="0"/>
                    </a:cubicBezTo>
                    <a:cubicBezTo>
                      <a:pt x="9" y="0"/>
                      <a:pt x="9" y="0"/>
                      <a:pt x="9" y="0"/>
                    </a:cubicBezTo>
                    <a:cubicBezTo>
                      <a:pt x="13" y="0"/>
                      <a:pt x="17" y="3"/>
                      <a:pt x="17" y="8"/>
                    </a:cubicBezTo>
                    <a:cubicBezTo>
                      <a:pt x="17" y="35"/>
                      <a:pt x="17" y="35"/>
                      <a:pt x="17" y="35"/>
                    </a:cubicBezTo>
                    <a:cubicBezTo>
                      <a:pt x="17" y="40"/>
                      <a:pt x="13" y="44"/>
                      <a:pt x="9" y="4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7" name="Freeform 16"/>
              <p:cNvSpPr>
                <a:spLocks/>
              </p:cNvSpPr>
              <p:nvPr/>
            </p:nvSpPr>
            <p:spPr bwMode="auto">
              <a:xfrm>
                <a:off x="4502944" y="2865437"/>
                <a:ext cx="258762" cy="301625"/>
              </a:xfrm>
              <a:custGeom>
                <a:avLst/>
                <a:gdLst>
                  <a:gd name="T0" fmla="*/ 0 w 81"/>
                  <a:gd name="T1" fmla="*/ 94 h 94"/>
                  <a:gd name="T2" fmla="*/ 46 w 81"/>
                  <a:gd name="T3" fmla="*/ 94 h 94"/>
                  <a:gd name="T4" fmla="*/ 81 w 81"/>
                  <a:gd name="T5" fmla="*/ 59 h 94"/>
                  <a:gd name="T6" fmla="*/ 81 w 81"/>
                  <a:gd name="T7" fmla="*/ 35 h 94"/>
                  <a:gd name="T8" fmla="*/ 46 w 81"/>
                  <a:gd name="T9" fmla="*/ 0 h 94"/>
                  <a:gd name="T10" fmla="*/ 0 w 81"/>
                  <a:gd name="T11" fmla="*/ 0 h 94"/>
                  <a:gd name="T12" fmla="*/ 0 w 81"/>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81" h="94">
                    <a:moveTo>
                      <a:pt x="0" y="94"/>
                    </a:moveTo>
                    <a:cubicBezTo>
                      <a:pt x="46" y="94"/>
                      <a:pt x="46" y="94"/>
                      <a:pt x="46" y="94"/>
                    </a:cubicBezTo>
                    <a:cubicBezTo>
                      <a:pt x="65" y="94"/>
                      <a:pt x="81" y="78"/>
                      <a:pt x="81" y="59"/>
                    </a:cubicBezTo>
                    <a:cubicBezTo>
                      <a:pt x="81" y="35"/>
                      <a:pt x="81" y="35"/>
                      <a:pt x="81" y="35"/>
                    </a:cubicBezTo>
                    <a:cubicBezTo>
                      <a:pt x="81" y="15"/>
                      <a:pt x="65" y="0"/>
                      <a:pt x="46" y="0"/>
                    </a:cubicBezTo>
                    <a:cubicBezTo>
                      <a:pt x="0" y="0"/>
                      <a:pt x="0" y="0"/>
                      <a:pt x="0" y="0"/>
                    </a:cubicBezTo>
                    <a:lnTo>
                      <a:pt x="0" y="9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8" name="Freeform 17"/>
              <p:cNvSpPr>
                <a:spLocks/>
              </p:cNvSpPr>
              <p:nvPr/>
            </p:nvSpPr>
            <p:spPr bwMode="auto">
              <a:xfrm>
                <a:off x="4663282" y="2955925"/>
                <a:ext cx="182562" cy="120650"/>
              </a:xfrm>
              <a:custGeom>
                <a:avLst/>
                <a:gdLst>
                  <a:gd name="T0" fmla="*/ 115 w 115"/>
                  <a:gd name="T1" fmla="*/ 10 h 76"/>
                  <a:gd name="T2" fmla="*/ 115 w 115"/>
                  <a:gd name="T3" fmla="*/ 66 h 76"/>
                  <a:gd name="T4" fmla="*/ 0 w 115"/>
                  <a:gd name="T5" fmla="*/ 76 h 76"/>
                  <a:gd name="T6" fmla="*/ 0 w 115"/>
                  <a:gd name="T7" fmla="*/ 0 h 76"/>
                  <a:gd name="T8" fmla="*/ 115 w 115"/>
                  <a:gd name="T9" fmla="*/ 10 h 76"/>
                </a:gdLst>
                <a:ahLst/>
                <a:cxnLst>
                  <a:cxn ang="0">
                    <a:pos x="T0" y="T1"/>
                  </a:cxn>
                  <a:cxn ang="0">
                    <a:pos x="T2" y="T3"/>
                  </a:cxn>
                  <a:cxn ang="0">
                    <a:pos x="T4" y="T5"/>
                  </a:cxn>
                  <a:cxn ang="0">
                    <a:pos x="T6" y="T7"/>
                  </a:cxn>
                  <a:cxn ang="0">
                    <a:pos x="T8" y="T9"/>
                  </a:cxn>
                </a:cxnLst>
                <a:rect l="0" t="0" r="r" b="b"/>
                <a:pathLst>
                  <a:path w="115" h="76">
                    <a:moveTo>
                      <a:pt x="115" y="10"/>
                    </a:moveTo>
                    <a:lnTo>
                      <a:pt x="115" y="66"/>
                    </a:lnTo>
                    <a:lnTo>
                      <a:pt x="0" y="76"/>
                    </a:lnTo>
                    <a:lnTo>
                      <a:pt x="0" y="0"/>
                    </a:lnTo>
                    <a:lnTo>
                      <a:pt x="115"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9" name="Freeform 18"/>
              <p:cNvSpPr>
                <a:spLocks/>
              </p:cNvSpPr>
              <p:nvPr/>
            </p:nvSpPr>
            <p:spPr bwMode="auto">
              <a:xfrm>
                <a:off x="4820444" y="2946400"/>
                <a:ext cx="50800" cy="139700"/>
              </a:xfrm>
              <a:custGeom>
                <a:avLst/>
                <a:gdLst>
                  <a:gd name="T0" fmla="*/ 8 w 16"/>
                  <a:gd name="T1" fmla="*/ 0 h 44"/>
                  <a:gd name="T2" fmla="*/ 16 w 16"/>
                  <a:gd name="T3" fmla="*/ 8 h 44"/>
                  <a:gd name="T4" fmla="*/ 16 w 16"/>
                  <a:gd name="T5" fmla="*/ 35 h 44"/>
                  <a:gd name="T6" fmla="*/ 8 w 16"/>
                  <a:gd name="T7" fmla="*/ 44 h 44"/>
                  <a:gd name="T8" fmla="*/ 8 w 16"/>
                  <a:gd name="T9" fmla="*/ 44 h 44"/>
                  <a:gd name="T10" fmla="*/ 0 w 16"/>
                  <a:gd name="T11" fmla="*/ 35 h 44"/>
                  <a:gd name="T12" fmla="*/ 0 w 16"/>
                  <a:gd name="T13" fmla="*/ 8 h 44"/>
                  <a:gd name="T14" fmla="*/ 8 w 1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4">
                    <a:moveTo>
                      <a:pt x="8" y="0"/>
                    </a:moveTo>
                    <a:cubicBezTo>
                      <a:pt x="13" y="0"/>
                      <a:pt x="16" y="3"/>
                      <a:pt x="16" y="8"/>
                    </a:cubicBezTo>
                    <a:cubicBezTo>
                      <a:pt x="16" y="35"/>
                      <a:pt x="16" y="35"/>
                      <a:pt x="16" y="35"/>
                    </a:cubicBezTo>
                    <a:cubicBezTo>
                      <a:pt x="16" y="40"/>
                      <a:pt x="13" y="44"/>
                      <a:pt x="8" y="44"/>
                    </a:cubicBezTo>
                    <a:cubicBezTo>
                      <a:pt x="8" y="44"/>
                      <a:pt x="8" y="44"/>
                      <a:pt x="8" y="44"/>
                    </a:cubicBezTo>
                    <a:cubicBezTo>
                      <a:pt x="3" y="44"/>
                      <a:pt x="0" y="40"/>
                      <a:pt x="0" y="35"/>
                    </a:cubicBezTo>
                    <a:cubicBezTo>
                      <a:pt x="0" y="8"/>
                      <a:pt x="0" y="8"/>
                      <a:pt x="0" y="8"/>
                    </a:cubicBezTo>
                    <a:cubicBezTo>
                      <a:pt x="0" y="3"/>
                      <a:pt x="3" y="0"/>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0" name="Freeform 19"/>
              <p:cNvSpPr>
                <a:spLocks/>
              </p:cNvSpPr>
              <p:nvPr/>
            </p:nvSpPr>
            <p:spPr bwMode="auto">
              <a:xfrm>
                <a:off x="4893469" y="2978150"/>
                <a:ext cx="447675" cy="1014413"/>
              </a:xfrm>
              <a:custGeom>
                <a:avLst/>
                <a:gdLst>
                  <a:gd name="T0" fmla="*/ 140 w 140"/>
                  <a:gd name="T1" fmla="*/ 317 h 317"/>
                  <a:gd name="T2" fmla="*/ 116 w 140"/>
                  <a:gd name="T3" fmla="*/ 317 h 317"/>
                  <a:gd name="T4" fmla="*/ 116 w 140"/>
                  <a:gd name="T5" fmla="*/ 47 h 317"/>
                  <a:gd name="T6" fmla="*/ 93 w 140"/>
                  <a:gd name="T7" fmla="*/ 24 h 317"/>
                  <a:gd name="T8" fmla="*/ 0 w 140"/>
                  <a:gd name="T9" fmla="*/ 24 h 317"/>
                  <a:gd name="T10" fmla="*/ 0 w 140"/>
                  <a:gd name="T11" fmla="*/ 0 h 317"/>
                  <a:gd name="T12" fmla="*/ 93 w 140"/>
                  <a:gd name="T13" fmla="*/ 0 h 317"/>
                  <a:gd name="T14" fmla="*/ 140 w 140"/>
                  <a:gd name="T15" fmla="*/ 47 h 317"/>
                  <a:gd name="T16" fmla="*/ 140 w 140"/>
                  <a:gd name="T17"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317">
                    <a:moveTo>
                      <a:pt x="140" y="317"/>
                    </a:moveTo>
                    <a:cubicBezTo>
                      <a:pt x="116" y="317"/>
                      <a:pt x="116" y="317"/>
                      <a:pt x="116" y="317"/>
                    </a:cubicBezTo>
                    <a:cubicBezTo>
                      <a:pt x="116" y="47"/>
                      <a:pt x="116" y="47"/>
                      <a:pt x="116" y="47"/>
                    </a:cubicBezTo>
                    <a:cubicBezTo>
                      <a:pt x="116" y="34"/>
                      <a:pt x="106" y="24"/>
                      <a:pt x="93" y="24"/>
                    </a:cubicBezTo>
                    <a:cubicBezTo>
                      <a:pt x="0" y="24"/>
                      <a:pt x="0" y="24"/>
                      <a:pt x="0" y="24"/>
                    </a:cubicBezTo>
                    <a:cubicBezTo>
                      <a:pt x="0" y="0"/>
                      <a:pt x="0" y="0"/>
                      <a:pt x="0" y="0"/>
                    </a:cubicBezTo>
                    <a:cubicBezTo>
                      <a:pt x="93" y="0"/>
                      <a:pt x="93" y="0"/>
                      <a:pt x="93" y="0"/>
                    </a:cubicBezTo>
                    <a:cubicBezTo>
                      <a:pt x="119" y="0"/>
                      <a:pt x="140" y="21"/>
                      <a:pt x="140" y="47"/>
                    </a:cubicBezTo>
                    <a:lnTo>
                      <a:pt x="140" y="31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sp>
          <p:nvSpPr>
            <p:cNvPr id="11" name="TextBox 10"/>
            <p:cNvSpPr txBox="1"/>
            <p:nvPr/>
          </p:nvSpPr>
          <p:spPr>
            <a:xfrm>
              <a:off x="7594451" y="2321024"/>
              <a:ext cx="1358000" cy="138499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2800" dirty="0">
                  <a:solidFill>
                    <a:srgbClr val="000000"/>
                  </a:solidFill>
                  <a:latin typeface="Segoe UI" panose="020B0502040204020203" pitchFamily="34" charset="0"/>
                  <a:cs typeface="Segoe UI" panose="020B0502040204020203" pitchFamily="34" charset="0"/>
                </a:rPr>
                <a:t>PaaS </a:t>
              </a:r>
            </a:p>
            <a:p>
              <a:r>
                <a:rPr lang="en-GB" sz="2800" dirty="0">
                  <a:solidFill>
                    <a:srgbClr val="000000"/>
                  </a:solidFill>
                  <a:latin typeface="Segoe UI" panose="020B0502040204020203" pitchFamily="34" charset="0"/>
                  <a:cs typeface="Segoe UI" panose="020B0502040204020203" pitchFamily="34" charset="0"/>
                </a:rPr>
                <a:t>cloud</a:t>
              </a:r>
              <a:br>
                <a:rPr lang="en-GB" sz="2800" dirty="0">
                  <a:solidFill>
                    <a:srgbClr val="000000"/>
                  </a:solidFill>
                  <a:latin typeface="Segoe UI" panose="020B0502040204020203" pitchFamily="34" charset="0"/>
                  <a:cs typeface="Segoe UI" panose="020B0502040204020203" pitchFamily="34" charset="0"/>
                </a:rPr>
              </a:br>
              <a:r>
                <a:rPr lang="en-GB" sz="2800" dirty="0">
                  <a:solidFill>
                    <a:srgbClr val="000000"/>
                  </a:solidFill>
                  <a:latin typeface="Segoe UI" panose="020B0502040204020203" pitchFamily="34" charset="0"/>
                  <a:cs typeface="Segoe UI" panose="020B0502040204020203" pitchFamily="34" charset="0"/>
                </a:rPr>
                <a:t>service</a:t>
              </a:r>
            </a:p>
          </p:txBody>
        </p:sp>
      </p:grpSp>
    </p:spTree>
    <p:extLst>
      <p:ext uri="{BB962C8B-B14F-4D97-AF65-F5344CB8AC3E}">
        <p14:creationId xmlns:p14="http://schemas.microsoft.com/office/powerpoint/2010/main" val="147285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B6AF6-64C0-4374-845D-329649662A59}"/>
              </a:ext>
            </a:extLst>
          </p:cNvPr>
          <p:cNvSpPr>
            <a:spLocks noGrp="1"/>
          </p:cNvSpPr>
          <p:nvPr>
            <p:ph type="title"/>
          </p:nvPr>
        </p:nvSpPr>
        <p:spPr/>
        <p:txBody>
          <a:bodyPr/>
          <a:lstStyle/>
          <a:p>
            <a:r>
              <a:rPr lang="en-US" dirty="0"/>
              <a:t>Cloud Computing</a:t>
            </a:r>
          </a:p>
        </p:txBody>
      </p:sp>
    </p:spTree>
    <p:extLst>
      <p:ext uri="{BB962C8B-B14F-4D97-AF65-F5344CB8AC3E}">
        <p14:creationId xmlns:p14="http://schemas.microsoft.com/office/powerpoint/2010/main" val="2913164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and deploying a cloud service</a:t>
            </a:r>
          </a:p>
        </p:txBody>
      </p:sp>
      <p:grpSp>
        <p:nvGrpSpPr>
          <p:cNvPr id="4" name="Group 3" descr="Illustration showing how a cloud service project can be deployed to an Azure PaaS cloud service by using Visual Studio, a package file, and a configuration file in the Azure portal, or continuous deployment from Visual Studio Team Services."/>
          <p:cNvGrpSpPr/>
          <p:nvPr/>
        </p:nvGrpSpPr>
        <p:grpSpPr>
          <a:xfrm>
            <a:off x="2685056" y="1110511"/>
            <a:ext cx="7048225" cy="5672289"/>
            <a:chOff x="1161055" y="1110510"/>
            <a:chExt cx="7048225" cy="5672289"/>
          </a:xfrm>
        </p:grpSpPr>
        <p:cxnSp>
          <p:nvCxnSpPr>
            <p:cNvPr id="5" name="Straight Arrow Connector 4"/>
            <p:cNvCxnSpPr/>
            <p:nvPr/>
          </p:nvCxnSpPr>
          <p:spPr bwMode="auto">
            <a:xfrm flipV="1">
              <a:off x="2883497" y="2887521"/>
              <a:ext cx="1365820" cy="1998247"/>
            </a:xfrm>
            <a:prstGeom prst="straightConnector1">
              <a:avLst/>
            </a:prstGeom>
            <a:ln>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bwMode="auto">
            <a:xfrm flipH="1" flipV="1">
              <a:off x="4647656" y="2919924"/>
              <a:ext cx="4214" cy="1691140"/>
            </a:xfrm>
            <a:prstGeom prst="straightConnector1">
              <a:avLst/>
            </a:prstGeom>
            <a:ln>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bwMode="auto">
            <a:xfrm flipH="1" flipV="1">
              <a:off x="5014501" y="2917506"/>
              <a:ext cx="1381558" cy="2013644"/>
            </a:xfrm>
            <a:prstGeom prst="straightConnector1">
              <a:avLst/>
            </a:prstGeom>
            <a:ln>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3145683" y="1110510"/>
              <a:ext cx="3953501" cy="1563740"/>
              <a:chOff x="3023505" y="1539541"/>
              <a:chExt cx="3953501" cy="1563740"/>
            </a:xfrm>
          </p:grpSpPr>
          <p:pic>
            <p:nvPicPr>
              <p:cNvPr id="64" name="Picture 63"/>
              <p:cNvPicPr>
                <a:picLocks noChangeAspect="1"/>
              </p:cNvPicPr>
              <p:nvPr/>
            </p:nvPicPr>
            <p:blipFill>
              <a:blip r:embed="rId3"/>
              <a:stretch>
                <a:fillRect/>
              </a:stretch>
            </p:blipFill>
            <p:spPr>
              <a:xfrm>
                <a:off x="3023505" y="1539541"/>
                <a:ext cx="2763820" cy="1563740"/>
              </a:xfrm>
              <a:prstGeom prst="rect">
                <a:avLst/>
              </a:prstGeom>
            </p:spPr>
          </p:pic>
          <p:sp>
            <p:nvSpPr>
              <p:cNvPr id="65" name="TextBox 64"/>
              <p:cNvSpPr txBox="1"/>
              <p:nvPr/>
            </p:nvSpPr>
            <p:spPr>
              <a:xfrm>
                <a:off x="5953328" y="1595336"/>
                <a:ext cx="1023678" cy="1015663"/>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sz="2000" dirty="0">
                    <a:solidFill>
                      <a:srgbClr val="000000"/>
                    </a:solidFill>
                    <a:latin typeface="Segoe UI" panose="020B0502040204020203" pitchFamily="34" charset="0"/>
                    <a:cs typeface="Segoe UI" panose="020B0502040204020203" pitchFamily="34" charset="0"/>
                  </a:rPr>
                  <a:t>PaaS</a:t>
                </a:r>
              </a:p>
              <a:p>
                <a:r>
                  <a:rPr lang="en-GB" sz="2000" dirty="0">
                    <a:solidFill>
                      <a:srgbClr val="000000"/>
                    </a:solidFill>
                    <a:latin typeface="Segoe UI" panose="020B0502040204020203" pitchFamily="34" charset="0"/>
                    <a:cs typeface="Segoe UI" panose="020B0502040204020203" pitchFamily="34" charset="0"/>
                  </a:rPr>
                  <a:t>cloud</a:t>
                </a:r>
              </a:p>
              <a:p>
                <a:r>
                  <a:rPr lang="en-GB" sz="2000" dirty="0">
                    <a:solidFill>
                      <a:srgbClr val="000000"/>
                    </a:solidFill>
                    <a:latin typeface="Segoe UI" panose="020B0502040204020203" pitchFamily="34" charset="0"/>
                    <a:cs typeface="Segoe UI" panose="020B0502040204020203" pitchFamily="34" charset="0"/>
                  </a:rPr>
                  <a:t>service</a:t>
                </a:r>
              </a:p>
            </p:txBody>
          </p:sp>
          <p:grpSp>
            <p:nvGrpSpPr>
              <p:cNvPr id="66" name="Group 65"/>
              <p:cNvGrpSpPr>
                <a:grpSpLocks noChangeAspect="1"/>
              </p:cNvGrpSpPr>
              <p:nvPr/>
            </p:nvGrpSpPr>
            <p:grpSpPr>
              <a:xfrm>
                <a:off x="3926369" y="1926950"/>
                <a:ext cx="1229818" cy="952115"/>
                <a:chOff x="5345113" y="3798888"/>
                <a:chExt cx="431799" cy="345296"/>
              </a:xfrm>
            </p:grpSpPr>
            <p:sp>
              <p:nvSpPr>
                <p:cNvPr id="67" name="Freeform 66"/>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8" name="Freeform 67"/>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grpSp>
          <p:nvGrpSpPr>
            <p:cNvPr id="9" name="Group 8"/>
            <p:cNvGrpSpPr/>
            <p:nvPr/>
          </p:nvGrpSpPr>
          <p:grpSpPr>
            <a:xfrm>
              <a:off x="1161055" y="5098907"/>
              <a:ext cx="1862450" cy="1682515"/>
              <a:chOff x="1161055" y="5098907"/>
              <a:chExt cx="1862450" cy="1682515"/>
            </a:xfrm>
          </p:grpSpPr>
          <p:sp>
            <p:nvSpPr>
              <p:cNvPr id="62" name="TextBox 61"/>
              <p:cNvSpPr txBox="1"/>
              <p:nvPr/>
            </p:nvSpPr>
            <p:spPr>
              <a:xfrm>
                <a:off x="1211385" y="6412090"/>
                <a:ext cx="1600759"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dirty="0">
                    <a:solidFill>
                      <a:srgbClr val="000000"/>
                    </a:solidFill>
                    <a:latin typeface="Segoe UI" panose="020B0502040204020203" pitchFamily="34" charset="0"/>
                    <a:cs typeface="Segoe UI" panose="020B0502040204020203" pitchFamily="34" charset="0"/>
                  </a:rPr>
                  <a:t>Visual Studio</a:t>
                </a:r>
              </a:p>
            </p:txBody>
          </p:sp>
          <p:pic>
            <p:nvPicPr>
              <p:cNvPr id="63" name="Picture 62"/>
              <p:cNvPicPr>
                <a:picLocks noChangeAspect="1"/>
              </p:cNvPicPr>
              <p:nvPr/>
            </p:nvPicPr>
            <p:blipFill>
              <a:blip r:embed="rId4"/>
              <a:stretch>
                <a:fillRect/>
              </a:stretch>
            </p:blipFill>
            <p:spPr>
              <a:xfrm>
                <a:off x="1161055" y="5098907"/>
                <a:ext cx="1862450" cy="1100044"/>
              </a:xfrm>
              <a:prstGeom prst="rect">
                <a:avLst/>
              </a:prstGeom>
            </p:spPr>
          </p:pic>
        </p:grpSp>
        <p:grpSp>
          <p:nvGrpSpPr>
            <p:cNvPr id="10" name="Group 9"/>
            <p:cNvGrpSpPr/>
            <p:nvPr/>
          </p:nvGrpSpPr>
          <p:grpSpPr>
            <a:xfrm>
              <a:off x="3716561" y="4835377"/>
              <a:ext cx="1934152" cy="1947422"/>
              <a:chOff x="4171385" y="4664344"/>
              <a:chExt cx="1934152" cy="1947422"/>
            </a:xfrm>
          </p:grpSpPr>
          <p:grpSp>
            <p:nvGrpSpPr>
              <p:cNvPr id="50" name="Group 49"/>
              <p:cNvGrpSpPr>
                <a:grpSpLocks noChangeAspect="1"/>
              </p:cNvGrpSpPr>
              <p:nvPr/>
            </p:nvGrpSpPr>
            <p:grpSpPr bwMode="auto">
              <a:xfrm>
                <a:off x="4352937" y="4664344"/>
                <a:ext cx="1752600" cy="994982"/>
                <a:chOff x="6696" y="1932"/>
                <a:chExt cx="539" cy="306"/>
              </a:xfrm>
            </p:grpSpPr>
            <p:sp>
              <p:nvSpPr>
                <p:cNvPr id="60" name="AutoShape 3"/>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1" name="Freeform 60"/>
                <p:cNvSpPr>
                  <a:spLocks/>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sp>
            <p:nvSpPr>
              <p:cNvPr id="51" name="TextBox 50"/>
              <p:cNvSpPr txBox="1"/>
              <p:nvPr/>
            </p:nvSpPr>
            <p:spPr>
              <a:xfrm>
                <a:off x="4399825" y="6242434"/>
                <a:ext cx="1536959" cy="369332"/>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dirty="0">
                    <a:solidFill>
                      <a:srgbClr val="000000"/>
                    </a:solidFill>
                    <a:latin typeface="Segoe UI" panose="020B0502040204020203" pitchFamily="34" charset="0"/>
                    <a:cs typeface="Segoe UI" panose="020B0502040204020203" pitchFamily="34" charset="0"/>
                  </a:rPr>
                  <a:t>Azure portal</a:t>
                </a:r>
              </a:p>
            </p:txBody>
          </p:sp>
          <p:grpSp>
            <p:nvGrpSpPr>
              <p:cNvPr id="52" name="Group 51"/>
              <p:cNvGrpSpPr>
                <a:grpSpLocks noChangeAspect="1"/>
              </p:cNvGrpSpPr>
              <p:nvPr/>
            </p:nvGrpSpPr>
            <p:grpSpPr>
              <a:xfrm>
                <a:off x="4171385" y="5111566"/>
                <a:ext cx="1306902" cy="1019492"/>
                <a:chOff x="1507436" y="1799127"/>
                <a:chExt cx="3681068" cy="2752580"/>
              </a:xfrm>
            </p:grpSpPr>
            <p:sp>
              <p:nvSpPr>
                <p:cNvPr id="53" name="Rectangle 52"/>
                <p:cNvSpPr/>
                <p:nvPr/>
              </p:nvSpPr>
              <p:spPr bwMode="auto">
                <a:xfrm>
                  <a:off x="1507436" y="1808507"/>
                  <a:ext cx="3657600" cy="2743200"/>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54" name="Rectangle 53"/>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55" name="Rectangle 54"/>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56" name="Isosceles Triangle 55"/>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57" name="Rectangle 56"/>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58" name="Freeform 57"/>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9" name="5-Point Star 58"/>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grpSp>
          <p:nvGrpSpPr>
            <p:cNvPr id="11" name="Group 10"/>
            <p:cNvGrpSpPr/>
            <p:nvPr/>
          </p:nvGrpSpPr>
          <p:grpSpPr>
            <a:xfrm>
              <a:off x="6147881" y="4915534"/>
              <a:ext cx="2061399" cy="1743961"/>
              <a:chOff x="6147881" y="4915534"/>
              <a:chExt cx="2061399" cy="1743961"/>
            </a:xfrm>
          </p:grpSpPr>
          <p:sp>
            <p:nvSpPr>
              <p:cNvPr id="48" name="TextBox 47"/>
              <p:cNvSpPr txBox="1"/>
              <p:nvPr/>
            </p:nvSpPr>
            <p:spPr>
              <a:xfrm>
                <a:off x="6147881" y="6013164"/>
                <a:ext cx="2061399"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GB" dirty="0">
                    <a:solidFill>
                      <a:srgbClr val="000000"/>
                    </a:solidFill>
                    <a:latin typeface="Segoe UI" panose="020B0502040204020203" pitchFamily="34" charset="0"/>
                    <a:cs typeface="Segoe UI" panose="020B0502040204020203" pitchFamily="34" charset="0"/>
                  </a:rPr>
                  <a:t>Visual Studio Team Services</a:t>
                </a:r>
              </a:p>
            </p:txBody>
          </p:sp>
          <p:pic>
            <p:nvPicPr>
              <p:cNvPr id="49" name="Picture 48"/>
              <p:cNvPicPr>
                <a:picLocks noChangeAspect="1"/>
              </p:cNvPicPr>
              <p:nvPr/>
            </p:nvPicPr>
            <p:blipFill>
              <a:blip r:embed="rId5"/>
              <a:stretch>
                <a:fillRect/>
              </a:stretch>
            </p:blipFill>
            <p:spPr>
              <a:xfrm>
                <a:off x="6396059" y="4915534"/>
                <a:ext cx="1574963" cy="978617"/>
              </a:xfrm>
              <a:prstGeom prst="rect">
                <a:avLst/>
              </a:prstGeom>
            </p:spPr>
          </p:pic>
        </p:grpSp>
        <p:grpSp>
          <p:nvGrpSpPr>
            <p:cNvPr id="12" name="Group 11"/>
            <p:cNvGrpSpPr/>
            <p:nvPr/>
          </p:nvGrpSpPr>
          <p:grpSpPr>
            <a:xfrm>
              <a:off x="2396563" y="3314662"/>
              <a:ext cx="1930662" cy="805255"/>
              <a:chOff x="2396563" y="3314662"/>
              <a:chExt cx="1930662" cy="805255"/>
            </a:xfrm>
          </p:grpSpPr>
          <p:grpSp>
            <p:nvGrpSpPr>
              <p:cNvPr id="30" name="Group 29"/>
              <p:cNvGrpSpPr>
                <a:grpSpLocks noChangeAspect="1"/>
              </p:cNvGrpSpPr>
              <p:nvPr/>
            </p:nvGrpSpPr>
            <p:grpSpPr>
              <a:xfrm>
                <a:off x="3525537" y="3321404"/>
                <a:ext cx="801688" cy="798513"/>
                <a:chOff x="7296944" y="5021262"/>
                <a:chExt cx="801688" cy="798513"/>
              </a:xfrm>
            </p:grpSpPr>
            <p:sp>
              <p:nvSpPr>
                <p:cNvPr id="32" name="Rectangle 31"/>
                <p:cNvSpPr>
                  <a:spLocks noChangeArrowheads="1"/>
                </p:cNvSpPr>
                <p:nvPr/>
              </p:nvSpPr>
              <p:spPr bwMode="auto">
                <a:xfrm>
                  <a:off x="7296944" y="5021262"/>
                  <a:ext cx="801688" cy="798513"/>
                </a:xfrm>
                <a:prstGeom prst="rect">
                  <a:avLst/>
                </a:prstGeom>
                <a:solidFill>
                  <a:srgbClr val="00206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33" name="Freeform 32"/>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34" name="Freeform 33"/>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35" name="Freeform 34"/>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36" name="Freeform 35"/>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37" name="Freeform 36"/>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38" name="Freeform 37"/>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39" name="Freeform 38"/>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0" name="Freeform 39"/>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1" name="Freeform 40"/>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2" name="Freeform 41"/>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3" name="Freeform 42"/>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4" name="Freeform 43"/>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5" name="Freeform 44"/>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6" name="Freeform 45"/>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7" name="Freeform 46"/>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sp>
            <p:nvSpPr>
              <p:cNvPr id="31" name="TextBox 30"/>
              <p:cNvSpPr txBox="1"/>
              <p:nvPr/>
            </p:nvSpPr>
            <p:spPr>
              <a:xfrm>
                <a:off x="2396563" y="3314662"/>
                <a:ext cx="1074974"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dirty="0">
                    <a:solidFill>
                      <a:srgbClr val="000000"/>
                    </a:solidFill>
                    <a:latin typeface="Segoe UI" panose="020B0502040204020203" pitchFamily="34" charset="0"/>
                    <a:cs typeface="Segoe UI" panose="020B0502040204020203" pitchFamily="34" charset="0"/>
                  </a:rPr>
                  <a:t>Package</a:t>
                </a:r>
                <a:br>
                  <a:rPr lang="en-GB" dirty="0">
                    <a:solidFill>
                      <a:srgbClr val="000000"/>
                    </a:solidFill>
                    <a:latin typeface="Segoe UI" panose="020B0502040204020203" pitchFamily="34" charset="0"/>
                    <a:cs typeface="Segoe UI" panose="020B0502040204020203" pitchFamily="34" charset="0"/>
                  </a:rPr>
                </a:br>
                <a:r>
                  <a:rPr lang="en-GB" dirty="0">
                    <a:solidFill>
                      <a:srgbClr val="000000"/>
                    </a:solidFill>
                    <a:latin typeface="Segoe UI" panose="020B0502040204020203" pitchFamily="34" charset="0"/>
                    <a:cs typeface="Segoe UI" panose="020B0502040204020203" pitchFamily="34" charset="0"/>
                  </a:rPr>
                  <a:t>file</a:t>
                </a:r>
              </a:p>
            </p:txBody>
          </p:sp>
        </p:grpSp>
        <p:grpSp>
          <p:nvGrpSpPr>
            <p:cNvPr id="13" name="Group 12"/>
            <p:cNvGrpSpPr/>
            <p:nvPr/>
          </p:nvGrpSpPr>
          <p:grpSpPr>
            <a:xfrm>
              <a:off x="4595248" y="3267180"/>
              <a:ext cx="2653364" cy="980945"/>
              <a:chOff x="4595248" y="3267180"/>
              <a:chExt cx="2653364" cy="980945"/>
            </a:xfrm>
          </p:grpSpPr>
          <p:grpSp>
            <p:nvGrpSpPr>
              <p:cNvPr id="14" name="Group 13"/>
              <p:cNvGrpSpPr>
                <a:grpSpLocks noChangeAspect="1"/>
              </p:cNvGrpSpPr>
              <p:nvPr/>
            </p:nvGrpSpPr>
            <p:grpSpPr bwMode="auto">
              <a:xfrm>
                <a:off x="4595248" y="3267180"/>
                <a:ext cx="1037792" cy="980945"/>
                <a:chOff x="645" y="1325"/>
                <a:chExt cx="1104" cy="1003"/>
              </a:xfrm>
            </p:grpSpPr>
            <p:sp>
              <p:nvSpPr>
                <p:cNvPr id="16" name="AutoShape 3"/>
                <p:cNvSpPr>
                  <a:spLocks noChangeAspect="1" noChangeArrowheads="1" noTextEdit="1"/>
                </p:cNvSpPr>
                <p:nvPr/>
              </p:nvSpPr>
              <p:spPr bwMode="auto">
                <a:xfrm>
                  <a:off x="645" y="1328"/>
                  <a:ext cx="1104" cy="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7" name="Rectangle 16"/>
                <p:cNvSpPr>
                  <a:spLocks noChangeArrowheads="1"/>
                </p:cNvSpPr>
                <p:nvPr/>
              </p:nvSpPr>
              <p:spPr bwMode="auto">
                <a:xfrm>
                  <a:off x="751" y="1441"/>
                  <a:ext cx="680" cy="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8" name="Freeform 17"/>
                <p:cNvSpPr>
                  <a:spLocks/>
                </p:cNvSpPr>
                <p:nvPr/>
              </p:nvSpPr>
              <p:spPr bwMode="auto">
                <a:xfrm>
                  <a:off x="751" y="1325"/>
                  <a:ext cx="786" cy="900"/>
                </a:xfrm>
                <a:custGeom>
                  <a:avLst/>
                  <a:gdLst>
                    <a:gd name="T0" fmla="*/ 205 w 237"/>
                    <a:gd name="T1" fmla="*/ 0 h 271"/>
                    <a:gd name="T2" fmla="*/ 0 w 237"/>
                    <a:gd name="T3" fmla="*/ 0 h 271"/>
                    <a:gd name="T4" fmla="*/ 0 w 237"/>
                    <a:gd name="T5" fmla="*/ 63 h 271"/>
                    <a:gd name="T6" fmla="*/ 31 w 237"/>
                    <a:gd name="T7" fmla="*/ 63 h 271"/>
                    <a:gd name="T8" fmla="*/ 31 w 237"/>
                    <a:gd name="T9" fmla="*/ 271 h 271"/>
                    <a:gd name="T10" fmla="*/ 237 w 237"/>
                    <a:gd name="T11" fmla="*/ 271 h 271"/>
                    <a:gd name="T12" fmla="*/ 237 w 237"/>
                    <a:gd name="T13" fmla="*/ 31 h 271"/>
                    <a:gd name="T14" fmla="*/ 205 w 237"/>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71">
                      <a:moveTo>
                        <a:pt x="205" y="0"/>
                      </a:moveTo>
                      <a:cubicBezTo>
                        <a:pt x="0" y="0"/>
                        <a:pt x="0" y="0"/>
                        <a:pt x="0" y="0"/>
                      </a:cubicBezTo>
                      <a:cubicBezTo>
                        <a:pt x="0" y="63"/>
                        <a:pt x="0" y="63"/>
                        <a:pt x="0" y="63"/>
                      </a:cubicBezTo>
                      <a:cubicBezTo>
                        <a:pt x="31" y="63"/>
                        <a:pt x="31" y="63"/>
                        <a:pt x="31" y="63"/>
                      </a:cubicBezTo>
                      <a:cubicBezTo>
                        <a:pt x="31" y="271"/>
                        <a:pt x="31" y="271"/>
                        <a:pt x="31" y="271"/>
                      </a:cubicBezTo>
                      <a:cubicBezTo>
                        <a:pt x="237" y="271"/>
                        <a:pt x="237" y="271"/>
                        <a:pt x="237" y="271"/>
                      </a:cubicBezTo>
                      <a:cubicBezTo>
                        <a:pt x="237" y="31"/>
                        <a:pt x="237" y="31"/>
                        <a:pt x="237" y="31"/>
                      </a:cubicBezTo>
                      <a:cubicBezTo>
                        <a:pt x="237" y="14"/>
                        <a:pt x="223" y="0"/>
                        <a:pt x="205" y="0"/>
                      </a:cubicBezTo>
                      <a:close/>
                    </a:path>
                  </a:pathLst>
                </a:custGeom>
                <a:solidFill>
                  <a:srgbClr val="C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9" name="Oval 18"/>
                <p:cNvSpPr>
                  <a:spLocks noChangeArrowheads="1"/>
                </p:cNvSpPr>
                <p:nvPr/>
              </p:nvSpPr>
              <p:spPr bwMode="auto">
                <a:xfrm>
                  <a:off x="645" y="1325"/>
                  <a:ext cx="209" cy="20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0" name="Oval 19"/>
                <p:cNvSpPr>
                  <a:spLocks noChangeArrowheads="1"/>
                </p:cNvSpPr>
                <p:nvPr/>
              </p:nvSpPr>
              <p:spPr bwMode="auto">
                <a:xfrm>
                  <a:off x="1537" y="2119"/>
                  <a:ext cx="209" cy="209"/>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1" name="Rectangle 20"/>
                <p:cNvSpPr>
                  <a:spLocks noChangeArrowheads="1"/>
                </p:cNvSpPr>
                <p:nvPr/>
              </p:nvSpPr>
              <p:spPr bwMode="auto">
                <a:xfrm>
                  <a:off x="960" y="2119"/>
                  <a:ext cx="680" cy="20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2" name="Oval 21"/>
                <p:cNvSpPr>
                  <a:spLocks noChangeArrowheads="1"/>
                </p:cNvSpPr>
                <p:nvPr/>
              </p:nvSpPr>
              <p:spPr bwMode="auto">
                <a:xfrm>
                  <a:off x="854" y="2119"/>
                  <a:ext cx="209" cy="20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3" name="Line 11"/>
                <p:cNvSpPr>
                  <a:spLocks noChangeShapeType="1"/>
                </p:cNvSpPr>
                <p:nvPr/>
              </p:nvSpPr>
              <p:spPr bwMode="auto">
                <a:xfrm>
                  <a:off x="930" y="1531"/>
                  <a:ext cx="527" cy="0"/>
                </a:xfrm>
                <a:prstGeom prst="line">
                  <a:avLst/>
                </a:prstGeom>
                <a:noFill/>
                <a:ln w="190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4" name="Line 12"/>
                <p:cNvSpPr>
                  <a:spLocks noChangeShapeType="1"/>
                </p:cNvSpPr>
                <p:nvPr/>
              </p:nvSpPr>
              <p:spPr bwMode="auto">
                <a:xfrm>
                  <a:off x="930" y="1823"/>
                  <a:ext cx="527" cy="0"/>
                </a:xfrm>
                <a:prstGeom prst="line">
                  <a:avLst/>
                </a:prstGeom>
                <a:noFill/>
                <a:ln w="190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5" name="Line 13"/>
                <p:cNvSpPr>
                  <a:spLocks noChangeShapeType="1"/>
                </p:cNvSpPr>
                <p:nvPr/>
              </p:nvSpPr>
              <p:spPr bwMode="auto">
                <a:xfrm>
                  <a:off x="930" y="1900"/>
                  <a:ext cx="428" cy="0"/>
                </a:xfrm>
                <a:prstGeom prst="line">
                  <a:avLst/>
                </a:prstGeom>
                <a:noFill/>
                <a:ln w="190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6" name="Line 14"/>
                <p:cNvSpPr>
                  <a:spLocks noChangeShapeType="1"/>
                </p:cNvSpPr>
                <p:nvPr/>
              </p:nvSpPr>
              <p:spPr bwMode="auto">
                <a:xfrm>
                  <a:off x="930" y="1976"/>
                  <a:ext cx="468" cy="0"/>
                </a:xfrm>
                <a:prstGeom prst="line">
                  <a:avLst/>
                </a:prstGeom>
                <a:noFill/>
                <a:ln w="190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7" name="Line 15"/>
                <p:cNvSpPr>
                  <a:spLocks noChangeShapeType="1"/>
                </p:cNvSpPr>
                <p:nvPr/>
              </p:nvSpPr>
              <p:spPr bwMode="auto">
                <a:xfrm>
                  <a:off x="930" y="2056"/>
                  <a:ext cx="372" cy="0"/>
                </a:xfrm>
                <a:prstGeom prst="line">
                  <a:avLst/>
                </a:prstGeom>
                <a:noFill/>
                <a:ln w="190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8" name="Line 16"/>
                <p:cNvSpPr>
                  <a:spLocks noChangeShapeType="1"/>
                </p:cNvSpPr>
                <p:nvPr/>
              </p:nvSpPr>
              <p:spPr bwMode="auto">
                <a:xfrm>
                  <a:off x="930" y="1687"/>
                  <a:ext cx="501" cy="0"/>
                </a:xfrm>
                <a:prstGeom prst="line">
                  <a:avLst/>
                </a:prstGeom>
                <a:noFill/>
                <a:ln w="190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9" name="Line 17"/>
                <p:cNvSpPr>
                  <a:spLocks noChangeShapeType="1"/>
                </p:cNvSpPr>
                <p:nvPr/>
              </p:nvSpPr>
              <p:spPr bwMode="auto">
                <a:xfrm>
                  <a:off x="930" y="1610"/>
                  <a:ext cx="428" cy="0"/>
                </a:xfrm>
                <a:prstGeom prst="line">
                  <a:avLst/>
                </a:prstGeom>
                <a:noFill/>
                <a:ln w="190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sp>
            <p:nvSpPr>
              <p:cNvPr id="15" name="TextBox 14"/>
              <p:cNvSpPr txBox="1"/>
              <p:nvPr/>
            </p:nvSpPr>
            <p:spPr>
              <a:xfrm>
                <a:off x="5552314" y="3277162"/>
                <a:ext cx="1696298"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GB" dirty="0">
                    <a:solidFill>
                      <a:srgbClr val="000000"/>
                    </a:solidFill>
                    <a:latin typeface="Segoe UI" panose="020B0502040204020203" pitchFamily="34" charset="0"/>
                    <a:cs typeface="Segoe UI" panose="020B0502040204020203" pitchFamily="34" charset="0"/>
                  </a:rPr>
                  <a:t>Configuration</a:t>
                </a:r>
                <a:br>
                  <a:rPr lang="en-GB" dirty="0">
                    <a:solidFill>
                      <a:srgbClr val="000000"/>
                    </a:solidFill>
                    <a:latin typeface="Segoe UI" panose="020B0502040204020203" pitchFamily="34" charset="0"/>
                    <a:cs typeface="Segoe UI" panose="020B0502040204020203" pitchFamily="34" charset="0"/>
                  </a:rPr>
                </a:br>
                <a:r>
                  <a:rPr lang="en-GB" dirty="0">
                    <a:solidFill>
                      <a:srgbClr val="000000"/>
                    </a:solidFill>
                    <a:latin typeface="Segoe UI" panose="020B0502040204020203" pitchFamily="34" charset="0"/>
                    <a:cs typeface="Segoe UI" panose="020B0502040204020203" pitchFamily="34" charset="0"/>
                  </a:rPr>
                  <a:t>file</a:t>
                </a:r>
              </a:p>
            </p:txBody>
          </p:sp>
        </p:grpSp>
      </p:grpSp>
    </p:spTree>
    <p:extLst>
      <p:ext uri="{BB962C8B-B14F-4D97-AF65-F5344CB8AC3E}">
        <p14:creationId xmlns:p14="http://schemas.microsoft.com/office/powerpoint/2010/main" val="31209209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Scaling a cloud service</a:t>
            </a:r>
          </a:p>
        </p:txBody>
      </p:sp>
      <p:sp>
        <p:nvSpPr>
          <p:cNvPr id="4" name="Content Placeholder 1"/>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Horizontal scaling:</a:t>
            </a:r>
          </a:p>
          <a:p>
            <a:pPr lvl="1"/>
            <a:r>
              <a:rPr lang="en-US" dirty="0">
                <a:solidFill>
                  <a:srgbClr val="000000"/>
                </a:solidFill>
              </a:rPr>
              <a:t>Changing the number of instances of a role</a:t>
            </a:r>
          </a:p>
          <a:p>
            <a:pPr lvl="1"/>
            <a:r>
              <a:rPr lang="en-US" dirty="0">
                <a:solidFill>
                  <a:srgbClr val="000000"/>
                </a:solidFill>
              </a:rPr>
              <a:t>Manual or automatic</a:t>
            </a:r>
          </a:p>
          <a:p>
            <a:pPr lvl="1"/>
            <a:r>
              <a:rPr lang="en-US" dirty="0">
                <a:solidFill>
                  <a:srgbClr val="000000"/>
                </a:solidFill>
              </a:rPr>
              <a:t>Automatic scaling based on combination of:</a:t>
            </a:r>
          </a:p>
          <a:p>
            <a:pPr lvl="2"/>
            <a:r>
              <a:rPr lang="en-US" dirty="0">
                <a:solidFill>
                  <a:srgbClr val="000000"/>
                </a:solidFill>
              </a:rPr>
              <a:t>Schedule</a:t>
            </a:r>
          </a:p>
          <a:p>
            <a:pPr lvl="3"/>
            <a:r>
              <a:rPr lang="en-US" dirty="0">
                <a:solidFill>
                  <a:srgbClr val="000000"/>
                </a:solidFill>
              </a:rPr>
              <a:t>Recurring</a:t>
            </a:r>
          </a:p>
          <a:p>
            <a:pPr lvl="3"/>
            <a:r>
              <a:rPr lang="en-US" dirty="0">
                <a:solidFill>
                  <a:srgbClr val="000000"/>
                </a:solidFill>
              </a:rPr>
              <a:t>Fixed date</a:t>
            </a:r>
          </a:p>
          <a:p>
            <a:pPr lvl="2"/>
            <a:r>
              <a:rPr lang="en-US" dirty="0">
                <a:solidFill>
                  <a:srgbClr val="000000"/>
                </a:solidFill>
              </a:rPr>
              <a:t>Performance</a:t>
            </a:r>
          </a:p>
          <a:p>
            <a:pPr lvl="3"/>
            <a:r>
              <a:rPr lang="en-US" dirty="0">
                <a:solidFill>
                  <a:srgbClr val="000000"/>
                </a:solidFill>
              </a:rPr>
              <a:t>Role instance (CPU, network I/O, disk I/O)</a:t>
            </a:r>
          </a:p>
          <a:p>
            <a:pPr lvl="3"/>
            <a:r>
              <a:rPr lang="en-US" dirty="0">
                <a:solidFill>
                  <a:srgbClr val="000000"/>
                </a:solidFill>
              </a:rPr>
              <a:t>Other Azure resources (for example, Azure Storage queue)</a:t>
            </a:r>
          </a:p>
          <a:p>
            <a:r>
              <a:rPr lang="en-US" dirty="0">
                <a:solidFill>
                  <a:srgbClr val="000000"/>
                </a:solidFill>
              </a:rPr>
              <a:t>Vertical scaling:</a:t>
            </a:r>
          </a:p>
          <a:p>
            <a:pPr lvl="1"/>
            <a:r>
              <a:rPr lang="en-US" dirty="0">
                <a:solidFill>
                  <a:srgbClr val="000000"/>
                </a:solidFill>
              </a:rPr>
              <a:t>Changing the size of instances of a role</a:t>
            </a:r>
          </a:p>
          <a:p>
            <a:pPr lvl="1"/>
            <a:r>
              <a:rPr lang="en-US" dirty="0">
                <a:solidFill>
                  <a:srgbClr val="000000"/>
                </a:solidFill>
              </a:rPr>
              <a:t>Requires modifying the .csdef file</a:t>
            </a:r>
          </a:p>
        </p:txBody>
      </p:sp>
    </p:spTree>
    <p:extLst>
      <p:ext uri="{BB962C8B-B14F-4D97-AF65-F5344CB8AC3E}">
        <p14:creationId xmlns:p14="http://schemas.microsoft.com/office/powerpoint/2010/main" val="1101939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Creating, deploying, and scaling a cloud service</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r>
              <a:rPr lang="en-US" sz="2800" dirty="0"/>
              <a:t>Create a new cloud service</a:t>
            </a:r>
          </a:p>
          <a:p>
            <a:r>
              <a:rPr lang="en-US" sz="2800" dirty="0"/>
              <a:t>Configure the cloud service</a:t>
            </a:r>
          </a:p>
          <a:p>
            <a:r>
              <a:rPr lang="en-US" sz="2800" dirty="0"/>
              <a:t>Scale the cloud service</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dirty="0"/>
              <a:t>https://docs.microsoft.com/en-us/azure/load-balancer/load-balancer-get-started-ilb-arm-portal</a:t>
            </a:r>
          </a:p>
        </p:txBody>
      </p:sp>
    </p:spTree>
    <p:extLst>
      <p:ext uri="{BB962C8B-B14F-4D97-AF65-F5344CB8AC3E}">
        <p14:creationId xmlns:p14="http://schemas.microsoft.com/office/powerpoint/2010/main" val="3060152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r>
              <a:rPr lang="en-US" dirty="0">
                <a:hlinkClick r:id="rId3"/>
              </a:rPr>
              <a:t>https://github.com/MicrosoftLearning/10979-MicrosoftAzureFundamentals/blob/master/Instructions/10979D_LAB_04.md</a:t>
            </a:r>
            <a:endParaRPr lang="en-US" dirty="0"/>
          </a:p>
          <a:p>
            <a:endParaRPr lang="en-US" dirty="0"/>
          </a:p>
          <a:p>
            <a:r>
              <a:rPr lang="en-US" dirty="0"/>
              <a:t>Exercise 2</a:t>
            </a:r>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r>
              <a:rPr lang="en-GB" sz="2800" dirty="0">
                <a:latin typeface="Segoe UI"/>
              </a:rPr>
              <a:t>Estimated Time: 15 minutes</a:t>
            </a:r>
          </a:p>
        </p:txBody>
      </p:sp>
    </p:spTree>
    <p:extLst>
      <p:ext uri="{BB962C8B-B14F-4D97-AF65-F5344CB8AC3E}">
        <p14:creationId xmlns:p14="http://schemas.microsoft.com/office/powerpoint/2010/main" val="1303386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26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cloud computing</a:t>
            </a:r>
          </a:p>
        </p:txBody>
      </p:sp>
      <p:sp>
        <p:nvSpPr>
          <p:cNvPr id="4" name="Content Placeholder 2"/>
          <p:cNvSpPr>
            <a:spLocks noGrp="1"/>
          </p:cNvSpPr>
          <p:nvPr/>
        </p:nvSpPr>
        <p:spPr bwMode="auto">
          <a:xfrm>
            <a:off x="763588" y="993506"/>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Characteristics of cloud-computing solutions:</a:t>
            </a:r>
          </a:p>
          <a:p>
            <a:pPr lvl="1"/>
            <a:r>
              <a:rPr lang="en-US" dirty="0">
                <a:solidFill>
                  <a:srgbClr val="000000"/>
                </a:solidFill>
              </a:rPr>
              <a:t>On-demand self-service</a:t>
            </a:r>
          </a:p>
          <a:p>
            <a:pPr lvl="1"/>
            <a:r>
              <a:rPr lang="en-US" dirty="0">
                <a:solidFill>
                  <a:srgbClr val="000000"/>
                </a:solidFill>
              </a:rPr>
              <a:t>Broad network access</a:t>
            </a:r>
          </a:p>
          <a:p>
            <a:pPr lvl="1"/>
            <a:r>
              <a:rPr lang="en-US" dirty="0">
                <a:solidFill>
                  <a:srgbClr val="000000"/>
                </a:solidFill>
              </a:rPr>
              <a:t>Resource pooling</a:t>
            </a:r>
          </a:p>
          <a:p>
            <a:pPr lvl="1"/>
            <a:r>
              <a:rPr lang="en-US" dirty="0">
                <a:solidFill>
                  <a:srgbClr val="000000"/>
                </a:solidFill>
              </a:rPr>
              <a:t>Rapid elasticity</a:t>
            </a:r>
          </a:p>
          <a:p>
            <a:pPr lvl="1"/>
            <a:r>
              <a:rPr lang="en-US" dirty="0">
                <a:solidFill>
                  <a:srgbClr val="000000"/>
                </a:solidFill>
              </a:rPr>
              <a:t>Measured service</a:t>
            </a:r>
          </a:p>
          <a:p>
            <a:r>
              <a:rPr lang="en-US" dirty="0">
                <a:solidFill>
                  <a:srgbClr val="000000"/>
                </a:solidFill>
              </a:rPr>
              <a:t>Advantages of cloud computing:</a:t>
            </a:r>
            <a:endParaRPr lang="en-GB" dirty="0">
              <a:solidFill>
                <a:srgbClr val="000000"/>
              </a:solidFill>
            </a:endParaRPr>
          </a:p>
          <a:p>
            <a:pPr lvl="1"/>
            <a:r>
              <a:rPr lang="en-GB" dirty="0">
                <a:solidFill>
                  <a:srgbClr val="000000"/>
                </a:solidFill>
              </a:rPr>
              <a:t>Access to a broad range of managed services </a:t>
            </a:r>
          </a:p>
          <a:p>
            <a:pPr lvl="1"/>
            <a:r>
              <a:rPr lang="en-GB" dirty="0">
                <a:solidFill>
                  <a:srgbClr val="000000"/>
                </a:solidFill>
              </a:rPr>
              <a:t>Minimized or eliminated capital expenses</a:t>
            </a:r>
          </a:p>
          <a:p>
            <a:pPr lvl="1"/>
            <a:r>
              <a:rPr lang="en-GB" dirty="0">
                <a:solidFill>
                  <a:srgbClr val="000000"/>
                </a:solidFill>
              </a:rPr>
              <a:t>Lowered operational expenses</a:t>
            </a:r>
          </a:p>
          <a:p>
            <a:pPr lvl="1"/>
            <a:r>
              <a:rPr lang="en-GB" dirty="0">
                <a:solidFill>
                  <a:srgbClr val="000000"/>
                </a:solidFill>
              </a:rPr>
              <a:t>Usage-based billing model</a:t>
            </a:r>
          </a:p>
          <a:p>
            <a:pPr lvl="1"/>
            <a:r>
              <a:rPr lang="en-GB" dirty="0">
                <a:solidFill>
                  <a:srgbClr val="000000"/>
                </a:solidFill>
              </a:rPr>
              <a:t>Improved agility</a:t>
            </a:r>
          </a:p>
          <a:p>
            <a:endParaRPr lang="en-US" dirty="0">
              <a:solidFill>
                <a:srgbClr val="000000"/>
              </a:solidFill>
            </a:endParaRPr>
          </a:p>
        </p:txBody>
      </p:sp>
      <p:pic>
        <p:nvPicPr>
          <p:cNvPr id="5" name="Picture 4">
            <a:extLst>
              <a:ext uri="{FF2B5EF4-FFF2-40B4-BE49-F238E27FC236}">
                <a16:creationId xmlns:a16="http://schemas.microsoft.com/office/drawing/2014/main" id="{C05D1957-0D88-484A-A532-122248DB3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156302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Cloud-computing models</a:t>
            </a:r>
          </a:p>
        </p:txBody>
      </p:sp>
      <p:grpSp>
        <p:nvGrpSpPr>
          <p:cNvPr id="4" name="Group 3"/>
          <p:cNvGrpSpPr/>
          <p:nvPr/>
        </p:nvGrpSpPr>
        <p:grpSpPr>
          <a:xfrm>
            <a:off x="2141589" y="4245084"/>
            <a:ext cx="7927039" cy="1564581"/>
            <a:chOff x="184275" y="3158647"/>
            <a:chExt cx="7927039" cy="1564581"/>
          </a:xfrm>
        </p:grpSpPr>
        <p:sp>
          <p:nvSpPr>
            <p:cNvPr id="5" name="Rounded Rectangle 4"/>
            <p:cNvSpPr/>
            <p:nvPr/>
          </p:nvSpPr>
          <p:spPr>
            <a:xfrm>
              <a:off x="184275" y="3158647"/>
              <a:ext cx="7927039" cy="1564581"/>
            </a:xfrm>
            <a:prstGeom prst="roundRect">
              <a:avLst>
                <a:gd name="adj" fmla="val 0"/>
              </a:avLst>
            </a:prstGeom>
            <a:solidFill>
              <a:srgbClr val="FF66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endParaRPr lang="en-US" dirty="0">
                <a:solidFill>
                  <a:srgbClr val="FFFFFF"/>
                </a:solidFill>
                <a:latin typeface="Verdana"/>
              </a:endParaRPr>
            </a:p>
          </p:txBody>
        </p:sp>
        <p:sp>
          <p:nvSpPr>
            <p:cNvPr id="6" name="Rounded Rectangle 4"/>
            <p:cNvSpPr/>
            <p:nvPr/>
          </p:nvSpPr>
          <p:spPr>
            <a:xfrm>
              <a:off x="211884" y="3204472"/>
              <a:ext cx="7816831" cy="14729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1066800">
                <a:lnSpc>
                  <a:spcPct val="90000"/>
                </a:lnSpc>
                <a:spcAft>
                  <a:spcPct val="35000"/>
                </a:spcAft>
              </a:pPr>
              <a:r>
                <a:rPr lang="en-GB" sz="2400" b="0" dirty="0">
                  <a:solidFill>
                    <a:srgbClr val="FFFFFF"/>
                  </a:solidFill>
                  <a:latin typeface="Segoe UI" panose="020B0502040204020203" pitchFamily="34" charset="0"/>
                  <a:cs typeface="Segoe UI" panose="020B0502040204020203" pitchFamily="34" charset="0"/>
                </a:rPr>
                <a:t>A hybrid cloud is a technology that binds two separate clouds—public and private—together for the specific purpose of obtaining resources from both</a:t>
              </a:r>
              <a:endParaRPr lang="en-CA" sz="2400" b="0" dirty="0">
                <a:solidFill>
                  <a:srgbClr val="FFFFFF"/>
                </a:solidFill>
                <a:latin typeface="Segoe UI" panose="020B0502040204020203" pitchFamily="34" charset="0"/>
                <a:cs typeface="Segoe UI" panose="020B0502040204020203" pitchFamily="34" charset="0"/>
              </a:endParaRPr>
            </a:p>
          </p:txBody>
        </p:sp>
      </p:grpSp>
      <p:grpSp>
        <p:nvGrpSpPr>
          <p:cNvPr id="7" name="Group 6"/>
          <p:cNvGrpSpPr/>
          <p:nvPr/>
        </p:nvGrpSpPr>
        <p:grpSpPr>
          <a:xfrm>
            <a:off x="2141588" y="1086437"/>
            <a:ext cx="3935764" cy="3121101"/>
            <a:chOff x="184275" y="0"/>
            <a:chExt cx="3935764" cy="3121101"/>
          </a:xfrm>
        </p:grpSpPr>
        <p:sp>
          <p:nvSpPr>
            <p:cNvPr id="8" name="Rounded Rectangle 7"/>
            <p:cNvSpPr/>
            <p:nvPr/>
          </p:nvSpPr>
          <p:spPr>
            <a:xfrm>
              <a:off x="184275" y="0"/>
              <a:ext cx="3935764" cy="3121101"/>
            </a:xfrm>
            <a:prstGeom prst="roundRect">
              <a:avLst>
                <a:gd name="adj" fmla="val 0"/>
              </a:avLst>
            </a:pr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endParaRPr lang="en-US" dirty="0">
                <a:solidFill>
                  <a:srgbClr val="FFFFFF"/>
                </a:solidFill>
                <a:latin typeface="Verdana"/>
              </a:endParaRPr>
            </a:p>
          </p:txBody>
        </p:sp>
        <p:sp>
          <p:nvSpPr>
            <p:cNvPr id="9" name="Rounded Rectangle 6"/>
            <p:cNvSpPr/>
            <p:nvPr/>
          </p:nvSpPr>
          <p:spPr>
            <a:xfrm>
              <a:off x="275689" y="91414"/>
              <a:ext cx="3752936" cy="2938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1066800">
                <a:lnSpc>
                  <a:spcPct val="90000"/>
                </a:lnSpc>
                <a:spcAft>
                  <a:spcPct val="35000"/>
                </a:spcAft>
              </a:pPr>
              <a:r>
                <a:rPr lang="en-GB" sz="2400" b="0" dirty="0">
                  <a:solidFill>
                    <a:srgbClr val="FFFFFF"/>
                  </a:solidFill>
                  <a:latin typeface="Segoe UI" panose="020B0502040204020203" pitchFamily="34" charset="0"/>
                  <a:cs typeface="Segoe UI" panose="020B0502040204020203" pitchFamily="34" charset="0"/>
                </a:rPr>
                <a:t>A public cloud is an infrastructure, platform, or application service that a cloud service provider delivers for access and consumption by the public</a:t>
              </a:r>
              <a:endParaRPr lang="en-CA" sz="2400" b="0" dirty="0">
                <a:solidFill>
                  <a:srgbClr val="FFFFFF"/>
                </a:solidFill>
                <a:latin typeface="Segoe UI" panose="020B0502040204020203" pitchFamily="34" charset="0"/>
                <a:cs typeface="Segoe UI" panose="020B0502040204020203" pitchFamily="34" charset="0"/>
              </a:endParaRPr>
            </a:p>
          </p:txBody>
        </p:sp>
      </p:grpSp>
      <p:grpSp>
        <p:nvGrpSpPr>
          <p:cNvPr id="10" name="Group 9"/>
          <p:cNvGrpSpPr/>
          <p:nvPr/>
        </p:nvGrpSpPr>
        <p:grpSpPr>
          <a:xfrm>
            <a:off x="6134201" y="1088547"/>
            <a:ext cx="3934427" cy="3121206"/>
            <a:chOff x="4176887" y="2111"/>
            <a:chExt cx="3934427" cy="3121206"/>
          </a:xfrm>
        </p:grpSpPr>
        <p:sp>
          <p:nvSpPr>
            <p:cNvPr id="11" name="Rounded Rectangle 10"/>
            <p:cNvSpPr/>
            <p:nvPr/>
          </p:nvSpPr>
          <p:spPr>
            <a:xfrm>
              <a:off x="4176887" y="2111"/>
              <a:ext cx="3934427" cy="3121206"/>
            </a:xfrm>
            <a:prstGeom prst="roundRect">
              <a:avLst>
                <a:gd name="adj" fmla="val 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endParaRPr lang="en-US" dirty="0">
                <a:solidFill>
                  <a:srgbClr val="FFFFFF"/>
                </a:solidFill>
                <a:latin typeface="Verdana"/>
              </a:endParaRPr>
            </a:p>
          </p:txBody>
        </p:sp>
        <p:sp>
          <p:nvSpPr>
            <p:cNvPr id="12" name="Rounded Rectangle 8"/>
            <p:cNvSpPr/>
            <p:nvPr/>
          </p:nvSpPr>
          <p:spPr>
            <a:xfrm>
              <a:off x="4268304" y="93528"/>
              <a:ext cx="3751593" cy="2938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1066800">
                <a:lnSpc>
                  <a:spcPct val="90000"/>
                </a:lnSpc>
                <a:spcAft>
                  <a:spcPct val="35000"/>
                </a:spcAft>
              </a:pPr>
              <a:r>
                <a:rPr lang="en-GB" sz="2400" b="0" dirty="0">
                  <a:solidFill>
                    <a:srgbClr val="FFFFFF"/>
                  </a:solidFill>
                  <a:latin typeface="Segoe UI" panose="020B0502040204020203" pitchFamily="34" charset="0"/>
                  <a:cs typeface="Segoe UI" panose="020B0502040204020203" pitchFamily="34" charset="0"/>
                </a:rPr>
                <a:t>A private cloud is a privately owned and managed cloud that offers benefits similar to those of a public cloud, but is designed and secured for use by a single organization</a:t>
              </a:r>
              <a:endParaRPr lang="en-CA" sz="2400" b="0" dirty="0">
                <a:solidFill>
                  <a:srgbClr val="FFFFFF"/>
                </a:solidFill>
                <a:latin typeface="Segoe UI" panose="020B0502040204020203" pitchFamily="34" charset="0"/>
                <a:cs typeface="Segoe UI" panose="020B0502040204020203" pitchFamily="34" charset="0"/>
              </a:endParaRPr>
            </a:p>
          </p:txBody>
        </p:sp>
      </p:grpSp>
      <p:pic>
        <p:nvPicPr>
          <p:cNvPr id="13" name="Picture 12">
            <a:extLst>
              <a:ext uri="{FF2B5EF4-FFF2-40B4-BE49-F238E27FC236}">
                <a16:creationId xmlns:a16="http://schemas.microsoft.com/office/drawing/2014/main" id="{7C1465C1-FA8C-4E55-9213-FB117DAAA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94843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cloud services</a:t>
            </a:r>
          </a:p>
        </p:txBody>
      </p:sp>
      <p:grpSp>
        <p:nvGrpSpPr>
          <p:cNvPr id="4" name="Group 3" descr="The slide includes an illustration that depicts a comparison between several types of offerings, including physical, virtual, Infrastructure as a Service (IaaS), Platform as a Service (PaaS), and Software as a Service (SaaS) offerings. The illustration depicts the physical system as a group of servers, whereas it depicts the virtual system as a group of servers with a dotted boundary. The illustration also depicts the IaaS system as a group of servers with a dotted boundary, and which are connected to a cloud, and it depicts the PaaS system as an application window with a gear icon inside it. This window is connected to the cloud. Lastly, it depicts the SaaS system as an application window with a cursor inside it, and this window also is connected to the cloud.&#10;&#10;"/>
          <p:cNvGrpSpPr/>
          <p:nvPr/>
        </p:nvGrpSpPr>
        <p:grpSpPr>
          <a:xfrm>
            <a:off x="1607191" y="1460070"/>
            <a:ext cx="8994868" cy="4232560"/>
            <a:chOff x="83191" y="1460070"/>
            <a:chExt cx="8994868" cy="4232560"/>
          </a:xfrm>
        </p:grpSpPr>
        <p:sp>
          <p:nvSpPr>
            <p:cNvPr id="5" name="Rounded Rectangle 4"/>
            <p:cNvSpPr/>
            <p:nvPr/>
          </p:nvSpPr>
          <p:spPr bwMode="auto">
            <a:xfrm>
              <a:off x="83192" y="2686064"/>
              <a:ext cx="3573323" cy="713950"/>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b="0" dirty="0">
                  <a:solidFill>
                    <a:schemeClr val="bg1"/>
                  </a:solidFill>
                  <a:latin typeface="Segoe UI" panose="020B0502040204020203" pitchFamily="34" charset="0"/>
                  <a:cs typeface="Segoe UI" panose="020B0502040204020203" pitchFamily="34" charset="0"/>
                </a:rPr>
                <a:t>Windows Server + System Center (Server Platform)</a:t>
              </a:r>
            </a:p>
          </p:txBody>
        </p:sp>
        <p:sp>
          <p:nvSpPr>
            <p:cNvPr id="6" name="Rounded Rectangle 5"/>
            <p:cNvSpPr/>
            <p:nvPr/>
          </p:nvSpPr>
          <p:spPr bwMode="auto">
            <a:xfrm>
              <a:off x="3684241" y="2679934"/>
              <a:ext cx="3582499" cy="720080"/>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Windows Server + Hyper-V +</a:t>
              </a:r>
              <a:endParaRPr lang="en-CA" b="0" dirty="0"/>
            </a:p>
          </p:txBody>
        </p:sp>
        <p:sp>
          <p:nvSpPr>
            <p:cNvPr id="7" name="Rounded Rectangle 6"/>
            <p:cNvSpPr/>
            <p:nvPr/>
          </p:nvSpPr>
          <p:spPr bwMode="auto">
            <a:xfrm>
              <a:off x="3684241" y="1460070"/>
              <a:ext cx="3583228" cy="1180498"/>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Microsoft Azure</a:t>
              </a:r>
            </a:p>
          </p:txBody>
        </p:sp>
        <p:sp>
          <p:nvSpPr>
            <p:cNvPr id="8" name="Rounded Rectangle 7"/>
            <p:cNvSpPr/>
            <p:nvPr/>
          </p:nvSpPr>
          <p:spPr bwMode="auto">
            <a:xfrm>
              <a:off x="7308465" y="1460070"/>
              <a:ext cx="1769593" cy="1180498"/>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Office 365, Dynamics, VS Online, Intune, etc.</a:t>
              </a:r>
              <a:endParaRPr lang="en-CA" b="0" dirty="0"/>
            </a:p>
          </p:txBody>
        </p:sp>
        <p:sp>
          <p:nvSpPr>
            <p:cNvPr id="9" name="Rounded Rectangle 8"/>
            <p:cNvSpPr/>
            <p:nvPr/>
          </p:nvSpPr>
          <p:spPr bwMode="auto">
            <a:xfrm>
              <a:off x="7308465" y="2686064"/>
              <a:ext cx="1769594" cy="711763"/>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Microsoft Azure</a:t>
              </a:r>
              <a:endParaRPr lang="en-CA" b="0" dirty="0"/>
            </a:p>
          </p:txBody>
        </p:sp>
        <p:sp>
          <p:nvSpPr>
            <p:cNvPr id="10" name="Rectangle 9"/>
            <p:cNvSpPr/>
            <p:nvPr/>
          </p:nvSpPr>
          <p:spPr bwMode="auto">
            <a:xfrm>
              <a:off x="7308465" y="3429000"/>
              <a:ext cx="1769594" cy="1884541"/>
            </a:xfrm>
            <a:prstGeom prst="rect">
              <a:avLst/>
            </a:prstGeom>
            <a:solidFill>
              <a:srgbClr val="99CC0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1" name="Rectangle 10"/>
            <p:cNvSpPr/>
            <p:nvPr/>
          </p:nvSpPr>
          <p:spPr bwMode="auto">
            <a:xfrm>
              <a:off x="5492336" y="3433208"/>
              <a:ext cx="1769594" cy="1880333"/>
            </a:xfrm>
            <a:prstGeom prst="rect">
              <a:avLst/>
            </a:prstGeom>
            <a:solidFill>
              <a:srgbClr val="7030A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2" name="Rectangle 11"/>
            <p:cNvSpPr/>
            <p:nvPr/>
          </p:nvSpPr>
          <p:spPr bwMode="auto">
            <a:xfrm>
              <a:off x="3684241" y="3433208"/>
              <a:ext cx="1769594" cy="1880333"/>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3" name="Rectangle 12"/>
            <p:cNvSpPr/>
            <p:nvPr/>
          </p:nvSpPr>
          <p:spPr bwMode="auto">
            <a:xfrm>
              <a:off x="1886922" y="3431379"/>
              <a:ext cx="1769594" cy="1882162"/>
            </a:xfrm>
            <a:prstGeom prst="rect">
              <a:avLst/>
            </a:prstGeom>
            <a:solidFill>
              <a:srgbClr val="FC620C"/>
            </a:solidFill>
            <a:ln w="9525" cap="flat" cmpd="sng" algn="ctr">
              <a:solidFill>
                <a:srgbClr val="FFC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4" name="Rectangle 13"/>
            <p:cNvSpPr/>
            <p:nvPr/>
          </p:nvSpPr>
          <p:spPr bwMode="auto">
            <a:xfrm>
              <a:off x="83193" y="3429000"/>
              <a:ext cx="1769594" cy="1884541"/>
            </a:xfrm>
            <a:prstGeom prst="rect">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5" name="Rectangle 14"/>
            <p:cNvSpPr/>
            <p:nvPr/>
          </p:nvSpPr>
          <p:spPr bwMode="auto">
            <a:xfrm>
              <a:off x="83191" y="5359180"/>
              <a:ext cx="1769595" cy="332633"/>
            </a:xfrm>
            <a:prstGeom prst="rect">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Physical</a:t>
              </a:r>
              <a:endParaRPr lang="en-CA" b="0" dirty="0"/>
            </a:p>
          </p:txBody>
        </p:sp>
        <p:sp>
          <p:nvSpPr>
            <p:cNvPr id="16" name="Rectangle 15"/>
            <p:cNvSpPr/>
            <p:nvPr/>
          </p:nvSpPr>
          <p:spPr bwMode="auto">
            <a:xfrm>
              <a:off x="1886922" y="5350544"/>
              <a:ext cx="1769594" cy="332633"/>
            </a:xfrm>
            <a:prstGeom prst="rect">
              <a:avLst/>
            </a:prstGeom>
            <a:solidFill>
              <a:srgbClr val="FC620C"/>
            </a:solidFill>
            <a:ln w="9525" cap="flat" cmpd="sng" algn="ctr">
              <a:solidFill>
                <a:srgbClr val="FFC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Virtual</a:t>
              </a:r>
              <a:endParaRPr lang="en-CA" b="0" dirty="0"/>
            </a:p>
          </p:txBody>
        </p:sp>
        <p:sp>
          <p:nvSpPr>
            <p:cNvPr id="17" name="Rectangle 16"/>
            <p:cNvSpPr/>
            <p:nvPr/>
          </p:nvSpPr>
          <p:spPr bwMode="auto">
            <a:xfrm>
              <a:off x="3694632" y="5350544"/>
              <a:ext cx="1758935" cy="332633"/>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IaaS</a:t>
              </a:r>
              <a:endParaRPr lang="en-CA" b="0" dirty="0"/>
            </a:p>
          </p:txBody>
        </p:sp>
        <p:sp>
          <p:nvSpPr>
            <p:cNvPr id="18" name="Rectangle 17"/>
            <p:cNvSpPr/>
            <p:nvPr/>
          </p:nvSpPr>
          <p:spPr bwMode="auto">
            <a:xfrm>
              <a:off x="5492336" y="5350544"/>
              <a:ext cx="1765879" cy="332633"/>
            </a:xfrm>
            <a:prstGeom prst="rect">
              <a:avLst/>
            </a:prstGeom>
            <a:solidFill>
              <a:srgbClr val="7030A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PaaS</a:t>
              </a:r>
              <a:endParaRPr lang="en-CA" b="0" dirty="0"/>
            </a:p>
          </p:txBody>
        </p:sp>
        <p:sp>
          <p:nvSpPr>
            <p:cNvPr id="19" name="Rectangle 18"/>
            <p:cNvSpPr/>
            <p:nvPr/>
          </p:nvSpPr>
          <p:spPr bwMode="auto">
            <a:xfrm>
              <a:off x="7291398" y="5359997"/>
              <a:ext cx="1786661" cy="332633"/>
            </a:xfrm>
            <a:prstGeom prst="rect">
              <a:avLst/>
            </a:prstGeom>
            <a:solidFill>
              <a:srgbClr val="99CC0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SaaS</a:t>
              </a:r>
              <a:endParaRPr lang="en-CA" b="0" dirty="0"/>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161" y="3933056"/>
              <a:ext cx="589657" cy="1097190"/>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561" y="4085456"/>
              <a:ext cx="589657" cy="1097190"/>
            </a:xfrm>
            <a:prstGeom prst="rect">
              <a:avLst/>
            </a:prstGeom>
          </p:spPr>
        </p:pic>
        <p:grpSp>
          <p:nvGrpSpPr>
            <p:cNvPr id="22" name="Group 21"/>
            <p:cNvGrpSpPr/>
            <p:nvPr/>
          </p:nvGrpSpPr>
          <p:grpSpPr>
            <a:xfrm>
              <a:off x="2020547" y="3647881"/>
              <a:ext cx="1480464" cy="1287135"/>
              <a:chOff x="2020547" y="3647881"/>
              <a:chExt cx="1480464" cy="1287135"/>
            </a:xfrm>
          </p:grpSpPr>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407" y="3678388"/>
                <a:ext cx="294829" cy="548596"/>
              </a:xfrm>
              <a:prstGeom prst="rect">
                <a:avLst/>
              </a:prstGeom>
            </p:spPr>
          </p:pic>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4605" y="3709560"/>
                <a:ext cx="376732" cy="700995"/>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867" y="3751125"/>
                <a:ext cx="458636" cy="853395"/>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38" y="3781632"/>
                <a:ext cx="589657" cy="1097190"/>
              </a:xfrm>
              <a:prstGeom prst="rect">
                <a:avLst/>
              </a:prstGeom>
            </p:spPr>
          </p:pic>
          <p:cxnSp>
            <p:nvCxnSpPr>
              <p:cNvPr id="50" name="Straight Connector 49"/>
              <p:cNvCxnSpPr/>
              <p:nvPr/>
            </p:nvCxnSpPr>
            <p:spPr bwMode="auto">
              <a:xfrm>
                <a:off x="2020547" y="3781632"/>
                <a:ext cx="0" cy="1144737"/>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51" name="Straight Connector 50"/>
              <p:cNvCxnSpPr/>
              <p:nvPr/>
            </p:nvCxnSpPr>
            <p:spPr bwMode="auto">
              <a:xfrm flipH="1">
                <a:off x="2655895" y="4147315"/>
                <a:ext cx="845116" cy="762014"/>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52" name="Straight Connector 51"/>
              <p:cNvCxnSpPr/>
              <p:nvPr/>
            </p:nvCxnSpPr>
            <p:spPr bwMode="auto">
              <a:xfrm flipH="1" flipV="1">
                <a:off x="2020547" y="4935015"/>
                <a:ext cx="635348" cy="1"/>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53" name="Straight Connector 52"/>
              <p:cNvCxnSpPr/>
              <p:nvPr/>
            </p:nvCxnSpPr>
            <p:spPr bwMode="auto">
              <a:xfrm flipH="1">
                <a:off x="2021083" y="3647881"/>
                <a:ext cx="1450412" cy="133751"/>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54" name="Straight Connector 53"/>
              <p:cNvCxnSpPr/>
              <p:nvPr/>
            </p:nvCxnSpPr>
            <p:spPr bwMode="auto">
              <a:xfrm flipV="1">
                <a:off x="3501010" y="3647881"/>
                <a:ext cx="0" cy="453740"/>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grpSp>
        <p:sp>
          <p:nvSpPr>
            <p:cNvPr id="23" name="Trapezoid 22"/>
            <p:cNvSpPr/>
            <p:nvPr/>
          </p:nvSpPr>
          <p:spPr bwMode="auto">
            <a:xfrm rot="8737925">
              <a:off x="4691183" y="4437878"/>
              <a:ext cx="276818" cy="410474"/>
            </a:xfrm>
            <a:prstGeom prst="trapezoid">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pic>
          <p:nvPicPr>
            <p:cNvPr id="24" name="Picture 2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528621" y="4671611"/>
              <a:ext cx="828825" cy="47159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9000" y="3592102"/>
              <a:ext cx="1177708" cy="926262"/>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9200" y="3583407"/>
              <a:ext cx="1177708" cy="926262"/>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2326" y="3874067"/>
              <a:ext cx="591055" cy="457925"/>
            </a:xfrm>
            <a:prstGeom prst="rect">
              <a:avLst/>
            </a:prstGeom>
          </p:spPr>
        </p:pic>
        <p:sp>
          <p:nvSpPr>
            <p:cNvPr id="28" name="Trapezoid 27"/>
            <p:cNvSpPr/>
            <p:nvPr/>
          </p:nvSpPr>
          <p:spPr bwMode="auto">
            <a:xfrm rot="10642873">
              <a:off x="6428129" y="4518431"/>
              <a:ext cx="276818" cy="410474"/>
            </a:xfrm>
            <a:prstGeom prst="trapezoid">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pic>
          <p:nvPicPr>
            <p:cNvPr id="29" name="Picture 2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382230" y="4650805"/>
              <a:ext cx="828825" cy="471595"/>
            </a:xfrm>
            <a:prstGeom prst="rect">
              <a:avLst/>
            </a:prstGeom>
          </p:spPr>
        </p:pic>
        <p:sp>
          <p:nvSpPr>
            <p:cNvPr id="30" name="Trapezoid 29"/>
            <p:cNvSpPr/>
            <p:nvPr/>
          </p:nvSpPr>
          <p:spPr bwMode="auto">
            <a:xfrm rot="10642873">
              <a:off x="8224930" y="4509785"/>
              <a:ext cx="276818" cy="410474"/>
            </a:xfrm>
            <a:prstGeom prst="trapezoid">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pic>
          <p:nvPicPr>
            <p:cNvPr id="31" name="Picture 3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141262" y="4626617"/>
              <a:ext cx="828825" cy="471595"/>
            </a:xfrm>
            <a:prstGeom prst="rect">
              <a:avLst/>
            </a:prstGeom>
          </p:spPr>
        </p:pic>
        <p:cxnSp>
          <p:nvCxnSpPr>
            <p:cNvPr id="32" name="Straight Arrow Connector 31"/>
            <p:cNvCxnSpPr/>
            <p:nvPr/>
          </p:nvCxnSpPr>
          <p:spPr bwMode="auto">
            <a:xfrm flipH="1" flipV="1">
              <a:off x="8141263" y="4004679"/>
              <a:ext cx="222076" cy="182912"/>
            </a:xfrm>
            <a:prstGeom prst="straightConnector1">
              <a:avLst/>
            </a:prstGeom>
            <a:gradFill rotWithShape="1">
              <a:gsLst>
                <a:gs pos="0">
                  <a:srgbClr val="E4CD9A"/>
                </a:gs>
                <a:gs pos="100000">
                  <a:srgbClr val="EEEFD7"/>
                </a:gs>
              </a:gsLst>
              <a:lin ang="2700000" scaled="1"/>
            </a:gradFill>
            <a:ln w="28575" cap="rnd" cmpd="sng" algn="ctr">
              <a:solidFill>
                <a:srgbClr val="99CC00"/>
              </a:solidFill>
              <a:prstDash val="solid"/>
              <a:bevel/>
              <a:headEnd type="none" w="med" len="med"/>
              <a:tailEnd type="stealth" w="lg" len="lg"/>
            </a:ln>
            <a:effectLst/>
          </p:spPr>
        </p:cxnSp>
        <p:sp>
          <p:nvSpPr>
            <p:cNvPr id="33" name="Right Arrow 32"/>
            <p:cNvSpPr/>
            <p:nvPr/>
          </p:nvSpPr>
          <p:spPr bwMode="auto">
            <a:xfrm rot="10800000">
              <a:off x="6948264" y="2075032"/>
              <a:ext cx="602910" cy="259662"/>
            </a:xfrm>
            <a:prstGeom prst="right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34" name="Bent-Up Arrow 33"/>
            <p:cNvSpPr/>
            <p:nvPr/>
          </p:nvSpPr>
          <p:spPr bwMode="auto">
            <a:xfrm rot="5400000">
              <a:off x="7008382" y="2530707"/>
              <a:ext cx="553757" cy="478135"/>
            </a:xfrm>
            <a:prstGeom prst="bentUp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35" name="Right Arrow 34"/>
            <p:cNvSpPr/>
            <p:nvPr/>
          </p:nvSpPr>
          <p:spPr bwMode="auto">
            <a:xfrm>
              <a:off x="3355060" y="2916821"/>
              <a:ext cx="602910" cy="259662"/>
            </a:xfrm>
            <a:prstGeom prst="right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grpSp>
          <p:nvGrpSpPr>
            <p:cNvPr id="36" name="Group 35"/>
            <p:cNvGrpSpPr/>
            <p:nvPr/>
          </p:nvGrpSpPr>
          <p:grpSpPr>
            <a:xfrm>
              <a:off x="3730951" y="3544023"/>
              <a:ext cx="1480464" cy="1287135"/>
              <a:chOff x="2020547" y="3647881"/>
              <a:chExt cx="1480464" cy="1287135"/>
            </a:xfrm>
          </p:grpSpPr>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407" y="3678388"/>
                <a:ext cx="294829" cy="548596"/>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4605" y="3709560"/>
                <a:ext cx="376732" cy="700995"/>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867" y="3751125"/>
                <a:ext cx="458636" cy="853395"/>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38" y="3781632"/>
                <a:ext cx="589657" cy="1097190"/>
              </a:xfrm>
              <a:prstGeom prst="rect">
                <a:avLst/>
              </a:prstGeom>
            </p:spPr>
          </p:pic>
          <p:cxnSp>
            <p:nvCxnSpPr>
              <p:cNvPr id="41" name="Straight Connector 40"/>
              <p:cNvCxnSpPr/>
              <p:nvPr/>
            </p:nvCxnSpPr>
            <p:spPr bwMode="auto">
              <a:xfrm>
                <a:off x="2020547" y="3781632"/>
                <a:ext cx="0" cy="1144737"/>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42" name="Straight Connector 41"/>
              <p:cNvCxnSpPr/>
              <p:nvPr/>
            </p:nvCxnSpPr>
            <p:spPr bwMode="auto">
              <a:xfrm flipH="1">
                <a:off x="2655895" y="4147315"/>
                <a:ext cx="845116" cy="762014"/>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43" name="Straight Connector 42"/>
              <p:cNvCxnSpPr/>
              <p:nvPr/>
            </p:nvCxnSpPr>
            <p:spPr bwMode="auto">
              <a:xfrm flipH="1" flipV="1">
                <a:off x="2020547" y="4935015"/>
                <a:ext cx="635348" cy="1"/>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44" name="Straight Connector 43"/>
              <p:cNvCxnSpPr/>
              <p:nvPr/>
            </p:nvCxnSpPr>
            <p:spPr bwMode="auto">
              <a:xfrm flipH="1">
                <a:off x="2021083" y="3647881"/>
                <a:ext cx="1450412" cy="133751"/>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45" name="Straight Connector 44"/>
              <p:cNvCxnSpPr/>
              <p:nvPr/>
            </p:nvCxnSpPr>
            <p:spPr bwMode="auto">
              <a:xfrm flipV="1">
                <a:off x="3501010" y="3647881"/>
                <a:ext cx="0" cy="453740"/>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grpSp>
      </p:grpSp>
      <p:pic>
        <p:nvPicPr>
          <p:cNvPr id="55" name="Picture 54">
            <a:extLst>
              <a:ext uri="{FF2B5EF4-FFF2-40B4-BE49-F238E27FC236}">
                <a16:creationId xmlns:a16="http://schemas.microsoft.com/office/drawing/2014/main" id="{54124A26-8F35-4A4D-AE6E-BAE7D3C14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20179727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Modern Marketer">
  <a:themeElements>
    <a:clrScheme name="Custom 3">
      <a:dk1>
        <a:srgbClr val="000000"/>
      </a:dk1>
      <a:lt1>
        <a:srgbClr val="FFFFFF"/>
      </a:lt1>
      <a:dk2>
        <a:srgbClr val="44546A"/>
      </a:dk2>
      <a:lt2>
        <a:srgbClr val="E7E6E6"/>
      </a:lt2>
      <a:accent1>
        <a:srgbClr val="091F4B"/>
      </a:accent1>
      <a:accent2>
        <a:srgbClr val="2D78D7"/>
      </a:accent2>
      <a:accent3>
        <a:srgbClr val="3ABBF1"/>
      </a:accent3>
      <a:accent4>
        <a:srgbClr val="17178E"/>
      </a:accent4>
      <a:accent5>
        <a:srgbClr val="4472C4"/>
      </a:accent5>
      <a:accent6>
        <a:srgbClr val="28B293"/>
      </a:accent6>
      <a:hlink>
        <a:srgbClr val="2D78D7"/>
      </a:hlink>
      <a:folHlink>
        <a:srgbClr val="7F7F7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A_PPT_16-9_v1.pptx" id="{A96E34C4-7DD4-4897-B8F6-22CE5F77215E}" vid="{97E08602-9EB2-44A3-ACEB-6DFBEF4E968B}"/>
    </a:ext>
  </a:extLst>
</a:theme>
</file>

<file path=ppt/theme/theme3.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d69996e1-3d61-4686-9b63-f1b855c596ab" Revision="1" Stencil="7276b9ef-3953-4dce-a89b-ed85f20b8b93" StencilVersion="1.0"/>
</Control>
</file>

<file path=customXml/item11.xml><?xml version="1.0" encoding="utf-8"?>
<Control xmlns="http://schemas.microsoft.com/VisualStudio/2011/storyboarding/control">
  <Id Name="a2191c86-fc50-4add-948c-129f6b5a88d8"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a2191c86-fc50-4add-948c-129f6b5a88d8" Revision="1" Stencil="7276b9ef-3953-4dce-a89b-ed85f20b8b93" StencilVersion="1.0"/>
</Control>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Control xmlns="http://schemas.microsoft.com/VisualStudio/2011/storyboarding/control">
  <Id Name="fb22c541-ded0-47fa-8877-83a4c2d16227" Revision="1" Stencil="7276b9ef-3953-4dce-a89b-ed85f20b8b93" StencilVersion="1.0"/>
</Control>
</file>

<file path=customXml/item16.xml><?xml version="1.0" encoding="utf-8"?>
<Control xmlns="http://schemas.microsoft.com/VisualStudio/2011/storyboarding/control">
  <Id Name="a53d73d2-368b-429e-b817-1324eec1382c"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d69996e1-3d61-4686-9b63-f1b855c596ab" Revision="1" Stencil="7276b9ef-3953-4dce-a89b-ed85f20b8b93" StencilVersion="1.0"/>
</Control>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t:contentTypeSchema xmlns:ct="http://schemas.microsoft.com/office/2006/metadata/contentType" xmlns:ma="http://schemas.microsoft.com/office/2006/metadata/properties/metaAttributes" ct:_="" ma:_="" ma:contentTypeName="Document" ma:contentTypeID="0x01010016844B5EF2A5964E975928CDE4B85690" ma:contentTypeVersion="18" ma:contentTypeDescription="Create a new document." ma:contentTypeScope="" ma:versionID="fae3446fa27c7d42a72ea8797e7f7680">
  <xsd:schema xmlns:xsd="http://www.w3.org/2001/XMLSchema" xmlns:xs="http://www.w3.org/2001/XMLSchema" xmlns:p="http://schemas.microsoft.com/office/2006/metadata/properties" xmlns:ns1="http://schemas.microsoft.com/sharepoint/v3" xmlns:ns2="87dffba1-1d4a-462b-a7d4-7e6c48826428" xmlns:ns3="0165ef80-7ffb-4165-861c-8eb6195118e7" targetNamespace="http://schemas.microsoft.com/office/2006/metadata/properties" ma:root="true" ma:fieldsID="bf25103ad548f3881873be1427f992e1" ns1:_="" ns2:_="" ns3:_="">
    <xsd:import namespace="http://schemas.microsoft.com/sharepoint/v3"/>
    <xsd:import namespace="87dffba1-1d4a-462b-a7d4-7e6c48826428"/>
    <xsd:import namespace="0165ef80-7ffb-4165-861c-8eb6195118e7"/>
    <xsd:element name="properties">
      <xsd:complexType>
        <xsd:sequence>
          <xsd:element name="documentManagement">
            <xsd:complexType>
              <xsd:all>
                <xsd:element ref="ns2:SharedWithUsers" minOccurs="0"/>
                <xsd:element ref="ns3:Segments" minOccurs="0"/>
                <xsd:element ref="ns3:v3f3" minOccurs="0"/>
                <xsd:element ref="ns3:_x0072_mu0" minOccurs="0"/>
                <xsd:element ref="ns3:j6ub" minOccurs="0"/>
                <xsd:element ref="ns3:yp5r" minOccurs="0"/>
                <xsd:element ref="ns3:oplt" minOccurs="0"/>
                <xsd:element ref="ns3:ws3a" minOccurs="0"/>
                <xsd:element ref="ns2:SharingHintHash" minOccurs="0"/>
                <xsd:element ref="ns2:SharedWithDetails" minOccurs="0"/>
                <xsd:element ref="ns1:_ip_UnifiedCompliancePolicyProperties" minOccurs="0"/>
                <xsd:element ref="ns1:_ip_UnifiedCompliancePolicyUIAction" minOccurs="0"/>
                <xsd:element ref="ns3:Tele_x002d_Sales_x0020_Readiness_x0020_Content_x0020_Statu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dffba1-1d4a-462b-a7d4-7e6c4882642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6" nillable="true" ma:displayName="Sharing Hint Hash" ma:internalName="SharingHintHash" ma:readOnly="true">
      <xsd:simpleType>
        <xsd:restriction base="dms:Text"/>
      </xsd:simpleType>
    </xsd:element>
    <xsd:element name="SharedWithDetails" ma:index="17" nillable="true" ma:displayName="Shared With Details" ma:internalName="SharedWithDetails" ma:readOnly="true">
      <xsd:simpleType>
        <xsd:restriction base="dms:Note">
          <xsd:maxLength value="255"/>
        </xsd:restriction>
      </xsd:simpleType>
    </xsd:element>
    <xsd:element name="LastSharedByUser" ma:index="21" nillable="true" ma:displayName="Last Shared By User" ma:description="" ma:internalName="LastSharedByUser" ma:readOnly="true">
      <xsd:simpleType>
        <xsd:restriction base="dms:Note">
          <xsd:maxLength value="255"/>
        </xsd:restriction>
      </xsd:simpleType>
    </xsd:element>
    <xsd:element name="LastSharedByTime" ma:index="2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165ef80-7ffb-4165-861c-8eb6195118e7" elementFormDefault="qualified">
    <xsd:import namespace="http://schemas.microsoft.com/office/2006/documentManagement/types"/>
    <xsd:import namespace="http://schemas.microsoft.com/office/infopath/2007/PartnerControls"/>
    <xsd:element name="Segments" ma:index="9" nillable="true" ma:displayName="Segments" ma:default="None" ma:internalName="Segments" ma:requiredMultiChoice="true">
      <xsd:complexType>
        <xsd:complexContent>
          <xsd:extension base="dms:MultiChoice">
            <xsd:sequence>
              <xsd:element name="Value" maxOccurs="unbounded" minOccurs="0" nillable="true">
                <xsd:simpleType>
                  <xsd:restriction base="dms:Choice">
                    <xsd:enumeration value="None"/>
                    <xsd:enumeration value="CTM"/>
                    <xsd:enumeration value="CAM"/>
                    <xsd:enumeration value="EPG"/>
                    <xsd:enumeration value="SMB"/>
                    <xsd:enumeration value="Public Sector"/>
                  </xsd:restriction>
                </xsd:simpleType>
              </xsd:element>
            </xsd:sequence>
          </xsd:extension>
        </xsd:complexContent>
      </xsd:complexType>
    </xsd:element>
    <xsd:element name="v3f3" ma:index="10" nillable="true" ma:displayName="Campaign Overview" ma:internalName="v3f3">
      <xsd:simpleType>
        <xsd:restriction base="dms:Text"/>
      </xsd:simpleType>
    </xsd:element>
    <xsd:element name="_x0072_mu0" ma:index="11" nillable="true" ma:displayName="Who is Target Audience" ma:internalName="_x0072_mu0">
      <xsd:simpleType>
        <xsd:restriction base="dms:Text"/>
      </xsd:simpleType>
    </xsd:element>
    <xsd:element name="j6ub" ma:index="12" nillable="true" ma:displayName="SMSP Sales team" ma:internalName="j6ub">
      <xsd:simpleType>
        <xsd:restriction base="dms:Text"/>
      </xsd:simpleType>
    </xsd:element>
    <xsd:element name="yp5r" ma:index="13" nillable="true" ma:displayName="Product / Solution Focus" ma:internalName="yp5r">
      <xsd:simpleType>
        <xsd:restriction base="dms:Text"/>
      </xsd:simpleType>
    </xsd:element>
    <xsd:element name="oplt" ma:index="14" nillable="true" ma:displayName="Text" ma:internalName="oplt">
      <xsd:simpleType>
        <xsd:restriction base="dms:Text"/>
      </xsd:simpleType>
    </xsd:element>
    <xsd:element name="ws3a" ma:index="15" nillable="true" ma:displayName="Is there Tele Sales followup" ma:internalName="ws3a">
      <xsd:simpleType>
        <xsd:restriction base="dms:Text"/>
      </xsd:simpleType>
    </xsd:element>
    <xsd:element name="Tele_x002d_Sales_x0020_Readiness_x0020_Content_x0020_Status" ma:index="20" nillable="true" ma:displayName="Tele-Sales Readiness Content Status" ma:default="Select One" ma:format="Dropdown" ma:internalName="Tele_x002d_Sales_x0020_Readiness_x0020_Content_x0020_Status">
      <xsd:simpleType>
        <xsd:restriction base="dms:Choice">
          <xsd:enumeration value="Select One"/>
          <xsd:enumeration value="Not Started"/>
          <xsd:enumeration value="In-progress"/>
          <xsd:enumeration value="Delivered to Tele-Sales Leads"/>
        </xsd:restriction>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Control xmlns="http://schemas.microsoft.com/VisualStudio/2011/storyboarding/control">
  <Id Name="369f9055-6b6c-48b9-9320-5df2d46c430a" Revision="1" Stencil="7276b9ef-3953-4dce-a89b-ed85f20b8b93" StencilVersion="1.0"/>
</Control>
</file>

<file path=customXml/item24.xml><?xml version="1.0" encoding="utf-8"?>
<Control xmlns="http://schemas.microsoft.com/VisualStudio/2011/storyboarding/control">
  <Id Name="a2191c86-fc50-4add-948c-129f6b5a88d8" Revision="1" Stencil="7276b9ef-3953-4dce-a89b-ed85f20b8b93" StencilVersion="1.0"/>
</Control>
</file>

<file path=customXml/item25.xml><?xml version="1.0" encoding="utf-8"?>
<Control xmlns="http://schemas.microsoft.com/VisualStudio/2011/storyboarding/control">
  <Id Name="a53d73d2-368b-429e-b817-1324eec1382c" Revision="1" Stencil="7276b9ef-3953-4dce-a89b-ed85f20b8b93" StencilVersion="1.0"/>
</Control>
</file>

<file path=customXml/item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87dffba1-1d4a-462b-a7d4-7e6c48826428">v-amtala@microsoft.com</LastSharedByUser>
    <SharedWithUsers xmlns="87dffba1-1d4a-462b-a7d4-7e6c48826428">
      <UserInfo>
        <DisplayName>Jan Horacek (Wunderman)</DisplayName>
        <AccountId>333</AccountId>
        <AccountType/>
      </UserInfo>
      <UserInfo>
        <DisplayName>Omar Venado Estrada</DisplayName>
        <AccountId>1338</AccountId>
        <AccountType/>
      </UserInfo>
      <UserInfo>
        <DisplayName>Marian Pereira</DisplayName>
        <AccountId>5191</AccountId>
        <AccountType/>
      </UserInfo>
    </SharedWithUsers>
    <LastSharedByTime xmlns="87dffba1-1d4a-462b-a7d4-7e6c48826428">2017-06-16T19:50:33+00:00</LastSharedByTime>
    <ws3a xmlns="0165ef80-7ffb-4165-861c-8eb6195118e7" xsi:nil="true"/>
    <Segments xmlns="0165ef80-7ffb-4165-861c-8eb6195118e7">
      <Value>None</Value>
    </Segments>
    <oplt xmlns="0165ef80-7ffb-4165-861c-8eb6195118e7" xsi:nil="true"/>
    <v3f3 xmlns="0165ef80-7ffb-4165-861c-8eb6195118e7" xsi:nil="true"/>
    <yp5r xmlns="0165ef80-7ffb-4165-861c-8eb6195118e7" xsi:nil="true"/>
    <Tele_x002d_Sales_x0020_Readiness_x0020_Content_x0020_Status xmlns="0165ef80-7ffb-4165-861c-8eb6195118e7">Select One</Tele_x002d_Sales_x0020_Readiness_x0020_Content_x0020_Status>
    <_x0072_mu0 xmlns="0165ef80-7ffb-4165-861c-8eb6195118e7" xsi:nil="true"/>
    <j6ub xmlns="0165ef80-7ffb-4165-861c-8eb6195118e7" xsi:nil="true"/>
  </documentManagement>
</p:properties>
</file>

<file path=customXml/item27.xml><?xml version="1.0" encoding="utf-8"?>
<Control xmlns="http://schemas.microsoft.com/VisualStudio/2011/storyboarding/control">
  <Id Name="fb22c541-ded0-47fa-8877-83a4c2d16227" Revision="1" Stencil="7276b9ef-3953-4dce-a89b-ed85f20b8b93" StencilVersion="1.0"/>
</Control>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Control xmlns="http://schemas.microsoft.com/VisualStudio/2011/storyboarding/control">
  <Id Name="a53d73d2-368b-429e-b817-1324eec1382c" Revision="1" Stencil="7276b9ef-3953-4dce-a89b-ed85f20b8b93" StencilVersion="1.0"/>
</Control>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33.xml><?xml version="1.0" encoding="utf-8"?>
<Control xmlns="http://schemas.microsoft.com/VisualStudio/2011/storyboarding/control">
  <Id Name="fb22c541-ded0-47fa-8877-83a4c2d16227" Revision="1" Stencil="7276b9ef-3953-4dce-a89b-ed85f20b8b93" StencilVersion="1.0"/>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d69996e1-3d61-4686-9b63-f1b855c596ab"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Props1.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0.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1.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2.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3.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4.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5.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6.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7.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8.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9.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20.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1.xml><?xml version="1.0" encoding="utf-8"?>
<ds:datastoreItem xmlns:ds="http://schemas.openxmlformats.org/officeDocument/2006/customXml" ds:itemID="{17C373E8-5A24-4676-9406-90376691A9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7dffba1-1d4a-462b-a7d4-7e6c48826428"/>
    <ds:schemaRef ds:uri="0165ef80-7ffb-4165-861c-8eb6195118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2.xml><?xml version="1.0" encoding="utf-8"?>
<ds:datastoreItem xmlns:ds="http://schemas.openxmlformats.org/officeDocument/2006/customXml" ds:itemID="{D2B9A546-90B5-4A6C-9CB2-F8011389A4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3.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4.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5.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6.xml><?xml version="1.0" encoding="utf-8"?>
<ds:datastoreItem xmlns:ds="http://schemas.openxmlformats.org/officeDocument/2006/customXml" ds:itemID="{156A89A9-FCD0-40D5-A601-13A9370A4EAA}">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87dffba1-1d4a-462b-a7d4-7e6c48826428"/>
    <ds:schemaRef ds:uri="http://schemas.microsoft.com/sharepoint/v3"/>
    <ds:schemaRef ds:uri="0165ef80-7ffb-4165-861c-8eb6195118e7"/>
    <ds:schemaRef ds:uri="http://www.w3.org/XML/1998/namespace"/>
  </ds:schemaRefs>
</ds:datastoreItem>
</file>

<file path=customXml/itemProps27.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8.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9.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3.xml><?xml version="1.0" encoding="utf-8"?>
<ds:datastoreItem xmlns:ds="http://schemas.openxmlformats.org/officeDocument/2006/customXml" ds:itemID="{E596AE80-2019-48E0-9A92-50904A321729}">
  <ds:schemaRefs>
    <ds:schemaRef ds:uri="http://schemas.microsoft.com/sharepoint/v3/contenttype/forms"/>
  </ds:schemaRefs>
</ds:datastoreItem>
</file>

<file path=customXml/itemProps30.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1.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32.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4.xml><?xml version="1.0" encoding="utf-8"?>
<ds:datastoreItem xmlns:ds="http://schemas.openxmlformats.org/officeDocument/2006/customXml" ds:itemID="{44FC158C-67F1-4BBA-90BD-0F8F5E117070}">
  <ds:schemaRefs>
    <ds:schemaRef ds:uri="http://schemas.microsoft.com/sharepoint/v3/contenttype/forms"/>
  </ds:schemaRefs>
</ds:datastoreItem>
</file>

<file path=customXml/itemProps5.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6.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7.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8.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9.xml><?xml version="1.0" encoding="utf-8"?>
<ds:datastoreItem xmlns:ds="http://schemas.openxmlformats.org/officeDocument/2006/customXml" ds:itemID="{AB85B49E-F4B0-49AB-B94E-AD59DDD71093}">
  <ds:schemaRefs>
    <ds:schemaRef ds:uri="http://schemas.microsoft.com/office/2006/metadata/properties"/>
    <ds:schemaRef ds:uri="http://schemas.microsoft.com/office/infopath/2007/PartnerControls"/>
    <ds:schemaRef ds:uri="83cd2334-221a-48c3-9034-bfd1542dfe28"/>
  </ds:schemaRefs>
</ds:datastoreItem>
</file>

<file path=docProps/app.xml><?xml version="1.0" encoding="utf-8"?>
<Properties xmlns="http://schemas.openxmlformats.org/officeDocument/2006/extended-properties" xmlns:vt="http://schemas.openxmlformats.org/officeDocument/2006/docPropsVTypes">
  <TotalTime>629</TotalTime>
  <Words>3855</Words>
  <Application>Microsoft Office PowerPoint</Application>
  <PresentationFormat>Widescreen</PresentationFormat>
  <Paragraphs>795</Paragraphs>
  <Slides>64</Slides>
  <Notes>61</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64</vt:i4>
      </vt:variant>
    </vt:vector>
  </HeadingPairs>
  <TitlesOfParts>
    <vt:vector size="85" baseType="lpstr">
      <vt:lpstr>MS PGothic</vt:lpstr>
      <vt:lpstr>Arial</vt:lpstr>
      <vt:lpstr>Bebas Neue Book</vt:lpstr>
      <vt:lpstr>Calibri</vt:lpstr>
      <vt:lpstr>Consolas</vt:lpstr>
      <vt:lpstr>Courier New</vt:lpstr>
      <vt:lpstr>Lucida Sans Unicode</vt:lpstr>
      <vt:lpstr>Proxima Nova Rg</vt:lpstr>
      <vt:lpstr>Raavi</vt:lpstr>
      <vt:lpstr>Segoe UI</vt:lpstr>
      <vt:lpstr>Segoe UI Light</vt:lpstr>
      <vt:lpstr>Symbol</vt:lpstr>
      <vt:lpstr>Times New Roman</vt:lpstr>
      <vt:lpstr>Verdana</vt:lpstr>
      <vt:lpstr>Wingdings</vt:lpstr>
      <vt:lpstr>Modern Marketer</vt:lpstr>
      <vt:lpstr>WHITE TEMPLATE</vt:lpstr>
      <vt:lpstr>NG_MOC_Core_ModuleNew2</vt:lpstr>
      <vt:lpstr>1_NG_MOC_Core_ModuleNew2</vt:lpstr>
      <vt:lpstr>2_NG_MOC_Core_ModuleNew2</vt:lpstr>
      <vt:lpstr>3_NG_MOC_Core_ModuleNew2</vt:lpstr>
      <vt:lpstr>Azure Workshop</vt:lpstr>
      <vt:lpstr>PowerPoint Presentation</vt:lpstr>
      <vt:lpstr>Workshop Schedule</vt:lpstr>
      <vt:lpstr>Workshop Schedule</vt:lpstr>
      <vt:lpstr>Agenda</vt:lpstr>
      <vt:lpstr>Cloud Computing</vt:lpstr>
      <vt:lpstr>Overview of cloud computing</vt:lpstr>
      <vt:lpstr>Cloud-computing models</vt:lpstr>
      <vt:lpstr>Types of cloud services</vt:lpstr>
      <vt:lpstr>PowerPoint Presentation</vt:lpstr>
      <vt:lpstr>PowerPoint Presentation</vt:lpstr>
      <vt:lpstr>Azure Vocabulary</vt:lpstr>
      <vt:lpstr>The Azure portal</vt:lpstr>
      <vt:lpstr>Navigating the Azure portals</vt:lpstr>
      <vt:lpstr>Client tools</vt:lpstr>
      <vt:lpstr>Azure pricing</vt:lpstr>
      <vt:lpstr>Azure billing and support options</vt:lpstr>
      <vt:lpstr>PowerPoint Presentation</vt:lpstr>
      <vt:lpstr>Compute Instances</vt:lpstr>
      <vt:lpstr>Creating and configuring VMs</vt:lpstr>
      <vt:lpstr>What are Azure VMs?</vt:lpstr>
      <vt:lpstr>Azure VM sizes</vt:lpstr>
      <vt:lpstr>Azure VM Sizes</vt:lpstr>
      <vt:lpstr>Using the Azure portal to create virtual machines</vt:lpstr>
      <vt:lpstr>Create a VM from the Azure portal by using an Azure Marketplace image</vt:lpstr>
      <vt:lpstr>Creating a VM from an Azure Resource Manager template</vt:lpstr>
      <vt:lpstr>Creating a VM from an Azure Resource Manager template</vt:lpstr>
      <vt:lpstr>Configuring VM availability</vt:lpstr>
      <vt:lpstr>VM scaling</vt:lpstr>
      <vt:lpstr>Deploying VMs into an availability set by using the Azure portal</vt:lpstr>
      <vt:lpstr>Configuring an operating system by using VM extensions</vt:lpstr>
      <vt:lpstr>Connecting to a VM</vt:lpstr>
      <vt:lpstr>Connecting to a VM</vt:lpstr>
      <vt:lpstr>Configuring disks</vt:lpstr>
      <vt:lpstr>Overview of virtual hard disks</vt:lpstr>
      <vt:lpstr>Overview of managed disks</vt:lpstr>
      <vt:lpstr>Azure VMs disk mobility</vt:lpstr>
      <vt:lpstr>Configuring storage in Windows and Linux VMs</vt:lpstr>
      <vt:lpstr>Configuring disks</vt:lpstr>
      <vt:lpstr>PowerPoint Presentation</vt:lpstr>
      <vt:lpstr>Virtual Networks</vt:lpstr>
      <vt:lpstr>Virtual networks</vt:lpstr>
      <vt:lpstr>What are virtual networks?</vt:lpstr>
      <vt:lpstr>Determine the need for virtual networks</vt:lpstr>
      <vt:lpstr>Virtual network capabilities</vt:lpstr>
      <vt:lpstr>IP Addresses</vt:lpstr>
      <vt:lpstr>DNS name resolution</vt:lpstr>
      <vt:lpstr>Load balancing</vt:lpstr>
      <vt:lpstr>Virtual network connectivity</vt:lpstr>
      <vt:lpstr>Creating and configuring Azure virtual networks</vt:lpstr>
      <vt:lpstr>Creating a virtual network</vt:lpstr>
      <vt:lpstr>Azure networking features</vt:lpstr>
      <vt:lpstr>Overview of Azure Load Balancer</vt:lpstr>
      <vt:lpstr>Creating an Azure load balancer</vt:lpstr>
      <vt:lpstr>Creating an Azure load balancer</vt:lpstr>
      <vt:lpstr>PowerPoint Presentation</vt:lpstr>
      <vt:lpstr>Platform as a Service</vt:lpstr>
      <vt:lpstr>Platform as a Service</vt:lpstr>
      <vt:lpstr>What are cloud services?</vt:lpstr>
      <vt:lpstr>Creating and deploying a cloud service</vt:lpstr>
      <vt:lpstr>Scaling a cloud service</vt:lpstr>
      <vt:lpstr>Creating, deploying, and scaling a cloud service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Events Update  US Events</dc:title>
  <dc:creator>Michael Mishal</dc:creator>
  <cp:lastModifiedBy>Michael Mishal</cp:lastModifiedBy>
  <cp:revision>35</cp:revision>
  <dcterms:modified xsi:type="dcterms:W3CDTF">2018-02-20T20:40:47Z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0x01010016844B5EF2A5964E975928CDE4B85690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v-amszab@microsoft.com</vt:lpwstr>
  </property>
  <property fmtid="{D5CDD505-2E9C-101B-9397-08002B2CF9AE}" pid="6" name="MSIP_Label_f42aa342-8706-4288-bd11-ebb85995028c_SetDate">
    <vt:lpwstr>2018-02-19T16:15:31.0695415Z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